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Nunito"/>
      <p:regular r:id="rId67"/>
      <p:bold r:id="rId68"/>
      <p:italic r:id="rId69"/>
      <p:boldItalic r:id="rId70"/>
    </p:embeddedFont>
    <p:embeddedFont>
      <p:font typeface="Maven Pro"/>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MavenPr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avenPro-regular.fntdata"/><Relationship Id="rId70" Type="http://schemas.openxmlformats.org/officeDocument/2006/relationships/font" Target="fonts/Nuni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Nunito-bold.fntdata"/><Relationship Id="rId23" Type="http://schemas.openxmlformats.org/officeDocument/2006/relationships/slide" Target="slides/slide18.xml"/><Relationship Id="rId67" Type="http://schemas.openxmlformats.org/officeDocument/2006/relationships/font" Target="fonts/Nuni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ffd716f98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ffd716f98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ffd716f9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ffd716f98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ffd716f9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ffd716f9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ffd716f9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ffd716f9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ffd716f9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ffd716f9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ffd716f9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ffd716f9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ffd716f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ffd716f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ffd716f9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ffd716f9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ffd716f9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ffd716f9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ffd716f9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ffd716f9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ffd716f98_2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ffd716f98_2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ffd716f9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ffd716f9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ffd716f98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ffd716f98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ffd716f9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ffd716f9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ffd716f9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ffd716f9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ffd716f9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ffd716f9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ffd716f9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ffd716f9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ffd716f9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ffd716f9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ffd716f98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ffd716f98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ffd716f98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ffd716f9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ffd716f98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ffd716f98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ffd716f98_2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ffd716f98_2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ffd716f98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ffd716f98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ffd716f98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ffd716f98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ffd716f98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ffd716f98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ffd716f98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ffd716f98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ffd716f98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ffd716f98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ffd716f98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ffd716f98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ffd716f98_2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ffd716f98_2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
                <a:solidFill>
                  <a:schemeClr val="dk1"/>
                </a:solidFill>
              </a:rPr>
              <a:t>Katmanların sıralanışında kullanıcıya en yakın olanıdır.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
                <a:solidFill>
                  <a:schemeClr val="dk1"/>
                </a:solidFill>
              </a:rPr>
              <a:t>Uygulama katmanı ağ hizmetini kullanacak olan programdır. Bu katman kullanıcının gereksinimlerini karşılar. Örneğin veritabanı uygulaması ya da e-mail uygulaması.</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tr">
                <a:solidFill>
                  <a:schemeClr val="dk1"/>
                </a:solidFill>
              </a:rPr>
              <a:t>SNMP kullanarak internete bağlanan herhangi bir cihaza ait (yönlendiriciler, switchler, yazıcılar, hublar, klimalar, sunucular ve hatta normal bilgisayarlar) bilgileri elde edebilirsiniz.</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i="1" lang="tr">
                <a:solidFill>
                  <a:schemeClr val="dk1"/>
                </a:solidFill>
              </a:rPr>
              <a:t>Telnet protokolü </a:t>
            </a:r>
            <a:r>
              <a:rPr lang="tr">
                <a:solidFill>
                  <a:schemeClr val="dk1"/>
                </a:solidFill>
              </a:rPr>
              <a:t>(</a:t>
            </a:r>
            <a:r>
              <a:rPr b="1" i="1" lang="tr">
                <a:solidFill>
                  <a:schemeClr val="dk1"/>
                </a:solidFill>
              </a:rPr>
              <a:t>iletişim ağı</a:t>
            </a:r>
            <a:r>
              <a:rPr lang="tr">
                <a:solidFill>
                  <a:schemeClr val="dk1"/>
                </a:solidFill>
              </a:rPr>
              <a:t>) ağ üzerindeki çok kullanıcılı bir makineye (sunucu-server) başka bir makina (pc) kullanarak bağlanmak ve o makine üzerinde bazı komutları çalıştırmak için kullanılır.Veriler şifrelenmez. Bundan dolayı güvensiz bir protokoldür.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tr">
                <a:solidFill>
                  <a:schemeClr val="dk1"/>
                </a:solidFill>
              </a:rPr>
              <a:t>DHCP genellikle cihazın bağlandığı ağdan dinamik olarak bir IP adresi almasını sağlamakla bilinse de aslında yaptığı konfigürasyon çok daha geniştir. DHCP sayesinde ağa bağlanan cihazlara, DNS sunucu adresi, Default Gateway ve varsa proxy sunucu ayarları da gönderilir.</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ffd716f98_2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ffd716f98_2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ffd716f98_2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ffd716f98_2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006016a0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006016a0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ffd716f9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ffd716f9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ffd716f98_2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ffd716f98_2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006016a0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006016a0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ffd716f98_2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ffd716f98_2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ffd716f98_2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ffd716f98_2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ffd716f98_2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ffd716f98_2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ffd716f98_2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ffd716f98_2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ffd716f98_2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ffd716f98_2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https://www.interserver.net/tips/kb/dns-dns-hierarchy/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ffd716f98_2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ffd716f98_2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006016a0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006016a0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ffd716f98_2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ffd716f98_2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Burada kaldık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ffd716f9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ffd716f9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ffd716f98_2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ffd716f98_2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ffd716f98_2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ffd716f98_2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ffd716f98_2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ffd716f98_2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006016a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006016a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ffd716f98_2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ffd716f98_2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ffd716f98_2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ffd716f98_2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006016a0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006016a0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6006016a0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006016a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006016a0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006016a0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6006016a0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006016a0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ffd716f9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ffd716f9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6006016a0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006016a0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006016a0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006016a0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ffd716f9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ffd716f9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ffd716f9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ffd716f9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ffd716f98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ffd716f98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Maven Pro"/>
              <a:buNone/>
              <a:defRPr sz="5200">
                <a:latin typeface="Maven Pro"/>
                <a:ea typeface="Maven Pro"/>
                <a:cs typeface="Maven Pro"/>
                <a:sym typeface="Maven Pro"/>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Maven Pro"/>
              <a:buNone/>
              <a:defRPr sz="3600">
                <a:latin typeface="Maven Pro"/>
                <a:ea typeface="Maven Pro"/>
                <a:cs typeface="Maven Pro"/>
                <a:sym typeface="Maven Pro"/>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2356"/>
              </a:buClr>
              <a:buSzPts val="2800"/>
              <a:buFont typeface="Maven Pro"/>
              <a:buNone/>
              <a:defRPr b="1">
                <a:solidFill>
                  <a:srgbClr val="002356"/>
                </a:solidFill>
                <a:latin typeface="Maven Pro"/>
                <a:ea typeface="Maven Pro"/>
                <a:cs typeface="Maven Pro"/>
                <a:sym typeface="Maven Pr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Nunito"/>
              <a:buChar char="●"/>
              <a:defRPr>
                <a:solidFill>
                  <a:srgbClr val="000000"/>
                </a:solidFill>
                <a:latin typeface="Nunito"/>
                <a:ea typeface="Nunito"/>
                <a:cs typeface="Nunito"/>
                <a:sym typeface="Nunito"/>
              </a:defRPr>
            </a:lvl1pPr>
            <a:lvl2pPr indent="-317500" lvl="1" marL="914400" rtl="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2pPr>
            <a:lvl3pPr indent="-317500" lvl="2" marL="1371600" rtl="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3pPr>
            <a:lvl4pPr indent="-317500" lvl="3" marL="1828800" rtl="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4pPr>
            <a:lvl5pPr indent="-317500" lvl="4" marL="2286000" rtl="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5pPr>
            <a:lvl6pPr indent="-317500" lvl="5" marL="2743200" rtl="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6pPr>
            <a:lvl7pPr indent="-317500" lvl="6" marL="3200400" rtl="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7pPr>
            <a:lvl8pPr indent="-317500" lvl="7" marL="3657600" rtl="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8pPr>
            <a:lvl9pPr indent="-317500" lvl="8" marL="4114800" rtl="0">
              <a:spcBef>
                <a:spcPts val="1600"/>
              </a:spcBef>
              <a:spcAft>
                <a:spcPts val="1600"/>
              </a:spcAft>
              <a:buClr>
                <a:srgbClr val="000000"/>
              </a:buClr>
              <a:buSzPts val="1400"/>
              <a:buFont typeface="Nunito"/>
              <a:buChar char="■"/>
              <a:defRPr>
                <a:solidFill>
                  <a:srgbClr val="000000"/>
                </a:solidFill>
                <a:latin typeface="Nunito"/>
                <a:ea typeface="Nunito"/>
                <a:cs typeface="Nunito"/>
                <a:sym typeface="Nunito"/>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b="1" sz="1400">
                <a:solidFill>
                  <a:srgbClr val="002356"/>
                </a:solidFill>
              </a:defRPr>
            </a:lvl1pPr>
            <a:lvl2pPr lvl="1" rtl="0">
              <a:buNone/>
              <a:defRPr b="1" sz="1400">
                <a:solidFill>
                  <a:srgbClr val="002356"/>
                </a:solidFill>
              </a:defRPr>
            </a:lvl2pPr>
            <a:lvl3pPr lvl="2" rtl="0">
              <a:buNone/>
              <a:defRPr b="1" sz="1400">
                <a:solidFill>
                  <a:srgbClr val="002356"/>
                </a:solidFill>
              </a:defRPr>
            </a:lvl3pPr>
            <a:lvl4pPr lvl="3" rtl="0">
              <a:buNone/>
              <a:defRPr b="1" sz="1400">
                <a:solidFill>
                  <a:srgbClr val="002356"/>
                </a:solidFill>
              </a:defRPr>
            </a:lvl4pPr>
            <a:lvl5pPr lvl="4" rtl="0">
              <a:buNone/>
              <a:defRPr b="1" sz="1400">
                <a:solidFill>
                  <a:srgbClr val="002356"/>
                </a:solidFill>
              </a:defRPr>
            </a:lvl5pPr>
            <a:lvl6pPr lvl="5" rtl="0">
              <a:buNone/>
              <a:defRPr b="1" sz="1400">
                <a:solidFill>
                  <a:srgbClr val="002356"/>
                </a:solidFill>
              </a:defRPr>
            </a:lvl6pPr>
            <a:lvl7pPr lvl="6" rtl="0">
              <a:buNone/>
              <a:defRPr b="1" sz="1400">
                <a:solidFill>
                  <a:srgbClr val="002356"/>
                </a:solidFill>
              </a:defRPr>
            </a:lvl7pPr>
            <a:lvl8pPr lvl="7" rtl="0">
              <a:buNone/>
              <a:defRPr b="1" sz="1400">
                <a:solidFill>
                  <a:srgbClr val="002356"/>
                </a:solidFill>
              </a:defRPr>
            </a:lvl8pPr>
            <a:lvl9pPr lvl="8" rtl="0">
              <a:buNone/>
              <a:defRPr b="1" sz="1400">
                <a:solidFill>
                  <a:srgbClr val="002356"/>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aven Pro"/>
              <a:buNone/>
              <a:defRPr>
                <a:latin typeface="Maven Pro"/>
                <a:ea typeface="Maven Pro"/>
                <a:cs typeface="Maven Pro"/>
                <a:sym typeface="Maven Pr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a:buChar char="●"/>
              <a:defRPr sz="1400">
                <a:latin typeface="Nunito"/>
                <a:ea typeface="Nunito"/>
                <a:cs typeface="Nunito"/>
                <a:sym typeface="Nunito"/>
              </a:defRPr>
            </a:lvl1pPr>
            <a:lvl2pPr indent="-304800" lvl="1" marL="914400" rtl="0">
              <a:spcBef>
                <a:spcPts val="1600"/>
              </a:spcBef>
              <a:spcAft>
                <a:spcPts val="0"/>
              </a:spcAft>
              <a:buSzPts val="1200"/>
              <a:buFont typeface="Nunito"/>
              <a:buChar char="○"/>
              <a:defRPr sz="1200">
                <a:latin typeface="Nunito"/>
                <a:ea typeface="Nunito"/>
                <a:cs typeface="Nunito"/>
                <a:sym typeface="Nunito"/>
              </a:defRPr>
            </a:lvl2pPr>
            <a:lvl3pPr indent="-304800" lvl="2" marL="1371600" rtl="0">
              <a:spcBef>
                <a:spcPts val="1600"/>
              </a:spcBef>
              <a:spcAft>
                <a:spcPts val="0"/>
              </a:spcAft>
              <a:buSzPts val="1200"/>
              <a:buFont typeface="Nunito"/>
              <a:buChar char="■"/>
              <a:defRPr sz="1200">
                <a:latin typeface="Nunito"/>
                <a:ea typeface="Nunito"/>
                <a:cs typeface="Nunito"/>
                <a:sym typeface="Nunito"/>
              </a:defRPr>
            </a:lvl3pPr>
            <a:lvl4pPr indent="-304800" lvl="3" marL="1828800" rtl="0">
              <a:spcBef>
                <a:spcPts val="1600"/>
              </a:spcBef>
              <a:spcAft>
                <a:spcPts val="0"/>
              </a:spcAft>
              <a:buSzPts val="1200"/>
              <a:buFont typeface="Nunito"/>
              <a:buChar char="●"/>
              <a:defRPr sz="1200">
                <a:latin typeface="Nunito"/>
                <a:ea typeface="Nunito"/>
                <a:cs typeface="Nunito"/>
                <a:sym typeface="Nunito"/>
              </a:defRPr>
            </a:lvl4pPr>
            <a:lvl5pPr indent="-304800" lvl="4" marL="2286000" rtl="0">
              <a:spcBef>
                <a:spcPts val="1600"/>
              </a:spcBef>
              <a:spcAft>
                <a:spcPts val="0"/>
              </a:spcAft>
              <a:buSzPts val="1200"/>
              <a:buFont typeface="Nunito"/>
              <a:buChar char="○"/>
              <a:defRPr sz="1200">
                <a:latin typeface="Nunito"/>
                <a:ea typeface="Nunito"/>
                <a:cs typeface="Nunito"/>
                <a:sym typeface="Nunito"/>
              </a:defRPr>
            </a:lvl5pPr>
            <a:lvl6pPr indent="-304800" lvl="5" marL="2743200" rtl="0">
              <a:spcBef>
                <a:spcPts val="1600"/>
              </a:spcBef>
              <a:spcAft>
                <a:spcPts val="0"/>
              </a:spcAft>
              <a:buSzPts val="1200"/>
              <a:buFont typeface="Nunito"/>
              <a:buChar char="■"/>
              <a:defRPr sz="1200">
                <a:latin typeface="Nunito"/>
                <a:ea typeface="Nunito"/>
                <a:cs typeface="Nunito"/>
                <a:sym typeface="Nunito"/>
              </a:defRPr>
            </a:lvl6pPr>
            <a:lvl7pPr indent="-304800" lvl="6" marL="3200400" rtl="0">
              <a:spcBef>
                <a:spcPts val="1600"/>
              </a:spcBef>
              <a:spcAft>
                <a:spcPts val="0"/>
              </a:spcAft>
              <a:buSzPts val="1200"/>
              <a:buFont typeface="Nunito"/>
              <a:buChar char="●"/>
              <a:defRPr sz="1200">
                <a:latin typeface="Nunito"/>
                <a:ea typeface="Nunito"/>
                <a:cs typeface="Nunito"/>
                <a:sym typeface="Nunito"/>
              </a:defRPr>
            </a:lvl7pPr>
            <a:lvl8pPr indent="-304800" lvl="7" marL="3657600" rtl="0">
              <a:spcBef>
                <a:spcPts val="1600"/>
              </a:spcBef>
              <a:spcAft>
                <a:spcPts val="0"/>
              </a:spcAft>
              <a:buSzPts val="1200"/>
              <a:buFont typeface="Nunito"/>
              <a:buChar char="○"/>
              <a:defRPr sz="1200">
                <a:latin typeface="Nunito"/>
                <a:ea typeface="Nunito"/>
                <a:cs typeface="Nunito"/>
                <a:sym typeface="Nunito"/>
              </a:defRPr>
            </a:lvl8pPr>
            <a:lvl9pPr indent="-304800" lvl="8" marL="4114800" rtl="0">
              <a:spcBef>
                <a:spcPts val="1600"/>
              </a:spcBef>
              <a:spcAft>
                <a:spcPts val="1600"/>
              </a:spcAft>
              <a:buSzPts val="1200"/>
              <a:buFont typeface="Nunito"/>
              <a:buChar char="■"/>
              <a:defRPr sz="1200">
                <a:latin typeface="Nunito"/>
                <a:ea typeface="Nunito"/>
                <a:cs typeface="Nunito"/>
                <a:sym typeface="Nunito"/>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a:buChar char="●"/>
              <a:defRPr sz="1400">
                <a:latin typeface="Nunito"/>
                <a:ea typeface="Nunito"/>
                <a:cs typeface="Nunito"/>
                <a:sym typeface="Nunito"/>
              </a:defRPr>
            </a:lvl1pPr>
            <a:lvl2pPr indent="-304800" lvl="1" marL="914400" rtl="0">
              <a:spcBef>
                <a:spcPts val="1600"/>
              </a:spcBef>
              <a:spcAft>
                <a:spcPts val="0"/>
              </a:spcAft>
              <a:buSzPts val="1200"/>
              <a:buFont typeface="Nunito"/>
              <a:buChar char="○"/>
              <a:defRPr sz="1200">
                <a:latin typeface="Nunito"/>
                <a:ea typeface="Nunito"/>
                <a:cs typeface="Nunito"/>
                <a:sym typeface="Nunito"/>
              </a:defRPr>
            </a:lvl2pPr>
            <a:lvl3pPr indent="-304800" lvl="2" marL="1371600" rtl="0">
              <a:spcBef>
                <a:spcPts val="1600"/>
              </a:spcBef>
              <a:spcAft>
                <a:spcPts val="0"/>
              </a:spcAft>
              <a:buSzPts val="1200"/>
              <a:buFont typeface="Nunito"/>
              <a:buChar char="■"/>
              <a:defRPr sz="1200">
                <a:latin typeface="Nunito"/>
                <a:ea typeface="Nunito"/>
                <a:cs typeface="Nunito"/>
                <a:sym typeface="Nunito"/>
              </a:defRPr>
            </a:lvl3pPr>
            <a:lvl4pPr indent="-304800" lvl="3" marL="1828800" rtl="0">
              <a:spcBef>
                <a:spcPts val="1600"/>
              </a:spcBef>
              <a:spcAft>
                <a:spcPts val="0"/>
              </a:spcAft>
              <a:buSzPts val="1200"/>
              <a:buFont typeface="Nunito"/>
              <a:buChar char="●"/>
              <a:defRPr sz="1200">
                <a:latin typeface="Nunito"/>
                <a:ea typeface="Nunito"/>
                <a:cs typeface="Nunito"/>
                <a:sym typeface="Nunito"/>
              </a:defRPr>
            </a:lvl4pPr>
            <a:lvl5pPr indent="-304800" lvl="4" marL="2286000" rtl="0">
              <a:spcBef>
                <a:spcPts val="1600"/>
              </a:spcBef>
              <a:spcAft>
                <a:spcPts val="0"/>
              </a:spcAft>
              <a:buSzPts val="1200"/>
              <a:buFont typeface="Nunito"/>
              <a:buChar char="○"/>
              <a:defRPr sz="1200">
                <a:latin typeface="Nunito"/>
                <a:ea typeface="Nunito"/>
                <a:cs typeface="Nunito"/>
                <a:sym typeface="Nunito"/>
              </a:defRPr>
            </a:lvl5pPr>
            <a:lvl6pPr indent="-304800" lvl="5" marL="2743200" rtl="0">
              <a:spcBef>
                <a:spcPts val="1600"/>
              </a:spcBef>
              <a:spcAft>
                <a:spcPts val="0"/>
              </a:spcAft>
              <a:buSzPts val="1200"/>
              <a:buFont typeface="Nunito"/>
              <a:buChar char="■"/>
              <a:defRPr sz="1200">
                <a:latin typeface="Nunito"/>
                <a:ea typeface="Nunito"/>
                <a:cs typeface="Nunito"/>
                <a:sym typeface="Nunito"/>
              </a:defRPr>
            </a:lvl6pPr>
            <a:lvl7pPr indent="-304800" lvl="6" marL="3200400" rtl="0">
              <a:spcBef>
                <a:spcPts val="1600"/>
              </a:spcBef>
              <a:spcAft>
                <a:spcPts val="0"/>
              </a:spcAft>
              <a:buSzPts val="1200"/>
              <a:buFont typeface="Nunito"/>
              <a:buChar char="●"/>
              <a:defRPr sz="1200">
                <a:latin typeface="Nunito"/>
                <a:ea typeface="Nunito"/>
                <a:cs typeface="Nunito"/>
                <a:sym typeface="Nunito"/>
              </a:defRPr>
            </a:lvl7pPr>
            <a:lvl8pPr indent="-304800" lvl="7" marL="3657600" rtl="0">
              <a:spcBef>
                <a:spcPts val="1600"/>
              </a:spcBef>
              <a:spcAft>
                <a:spcPts val="0"/>
              </a:spcAft>
              <a:buSzPts val="1200"/>
              <a:buFont typeface="Nunito"/>
              <a:buChar char="○"/>
              <a:defRPr sz="1200">
                <a:latin typeface="Nunito"/>
                <a:ea typeface="Nunito"/>
                <a:cs typeface="Nunito"/>
                <a:sym typeface="Nunito"/>
              </a:defRPr>
            </a:lvl8pPr>
            <a:lvl9pPr indent="-304800" lvl="8" marL="4114800" rtl="0">
              <a:spcBef>
                <a:spcPts val="1600"/>
              </a:spcBef>
              <a:spcAft>
                <a:spcPts val="1600"/>
              </a:spcAft>
              <a:buSzPts val="1200"/>
              <a:buFont typeface="Nunito"/>
              <a:buChar char="■"/>
              <a:defRPr sz="1200">
                <a:latin typeface="Nunito"/>
                <a:ea typeface="Nunito"/>
                <a:cs typeface="Nunito"/>
                <a:sym typeface="Nunito"/>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aven Pro"/>
              <a:buNone/>
              <a:defRPr>
                <a:latin typeface="Maven Pro"/>
                <a:ea typeface="Maven Pro"/>
                <a:cs typeface="Maven Pro"/>
                <a:sym typeface="Maven Pr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Maven Pro"/>
              <a:buNone/>
              <a:defRPr sz="2400">
                <a:latin typeface="Maven Pro"/>
                <a:ea typeface="Maven Pro"/>
                <a:cs typeface="Maven Pro"/>
                <a:sym typeface="Maven Pr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a:buChar char="●"/>
              <a:defRPr sz="1200">
                <a:latin typeface="Nunito"/>
                <a:ea typeface="Nunito"/>
                <a:cs typeface="Nunito"/>
                <a:sym typeface="Nunito"/>
              </a:defRPr>
            </a:lvl1pPr>
            <a:lvl2pPr indent="-304800" lvl="1" marL="914400" rtl="0">
              <a:spcBef>
                <a:spcPts val="1600"/>
              </a:spcBef>
              <a:spcAft>
                <a:spcPts val="0"/>
              </a:spcAft>
              <a:buSzPts val="1200"/>
              <a:buFont typeface="Nunito"/>
              <a:buChar char="○"/>
              <a:defRPr sz="1200">
                <a:latin typeface="Nunito"/>
                <a:ea typeface="Nunito"/>
                <a:cs typeface="Nunito"/>
                <a:sym typeface="Nunito"/>
              </a:defRPr>
            </a:lvl2pPr>
            <a:lvl3pPr indent="-304800" lvl="2" marL="1371600" rtl="0">
              <a:spcBef>
                <a:spcPts val="1600"/>
              </a:spcBef>
              <a:spcAft>
                <a:spcPts val="0"/>
              </a:spcAft>
              <a:buSzPts val="1200"/>
              <a:buFont typeface="Nunito"/>
              <a:buChar char="■"/>
              <a:defRPr sz="1200">
                <a:latin typeface="Nunito"/>
                <a:ea typeface="Nunito"/>
                <a:cs typeface="Nunito"/>
                <a:sym typeface="Nunito"/>
              </a:defRPr>
            </a:lvl3pPr>
            <a:lvl4pPr indent="-304800" lvl="3" marL="1828800" rtl="0">
              <a:spcBef>
                <a:spcPts val="1600"/>
              </a:spcBef>
              <a:spcAft>
                <a:spcPts val="0"/>
              </a:spcAft>
              <a:buSzPts val="1200"/>
              <a:buFont typeface="Nunito"/>
              <a:buChar char="●"/>
              <a:defRPr sz="1200">
                <a:latin typeface="Nunito"/>
                <a:ea typeface="Nunito"/>
                <a:cs typeface="Nunito"/>
                <a:sym typeface="Nunito"/>
              </a:defRPr>
            </a:lvl4pPr>
            <a:lvl5pPr indent="-304800" lvl="4" marL="2286000" rtl="0">
              <a:spcBef>
                <a:spcPts val="1600"/>
              </a:spcBef>
              <a:spcAft>
                <a:spcPts val="0"/>
              </a:spcAft>
              <a:buSzPts val="1200"/>
              <a:buFont typeface="Nunito"/>
              <a:buChar char="○"/>
              <a:defRPr sz="1200">
                <a:latin typeface="Nunito"/>
                <a:ea typeface="Nunito"/>
                <a:cs typeface="Nunito"/>
                <a:sym typeface="Nunito"/>
              </a:defRPr>
            </a:lvl5pPr>
            <a:lvl6pPr indent="-304800" lvl="5" marL="2743200" rtl="0">
              <a:spcBef>
                <a:spcPts val="1600"/>
              </a:spcBef>
              <a:spcAft>
                <a:spcPts val="0"/>
              </a:spcAft>
              <a:buSzPts val="1200"/>
              <a:buFont typeface="Nunito"/>
              <a:buChar char="■"/>
              <a:defRPr sz="1200">
                <a:latin typeface="Nunito"/>
                <a:ea typeface="Nunito"/>
                <a:cs typeface="Nunito"/>
                <a:sym typeface="Nunito"/>
              </a:defRPr>
            </a:lvl6pPr>
            <a:lvl7pPr indent="-304800" lvl="6" marL="3200400" rtl="0">
              <a:spcBef>
                <a:spcPts val="1600"/>
              </a:spcBef>
              <a:spcAft>
                <a:spcPts val="0"/>
              </a:spcAft>
              <a:buSzPts val="1200"/>
              <a:buFont typeface="Nunito"/>
              <a:buChar char="●"/>
              <a:defRPr sz="1200">
                <a:latin typeface="Nunito"/>
                <a:ea typeface="Nunito"/>
                <a:cs typeface="Nunito"/>
                <a:sym typeface="Nunito"/>
              </a:defRPr>
            </a:lvl7pPr>
            <a:lvl8pPr indent="-304800" lvl="7" marL="3657600" rtl="0">
              <a:spcBef>
                <a:spcPts val="1600"/>
              </a:spcBef>
              <a:spcAft>
                <a:spcPts val="0"/>
              </a:spcAft>
              <a:buSzPts val="1200"/>
              <a:buFont typeface="Nunito"/>
              <a:buChar char="○"/>
              <a:defRPr sz="1200">
                <a:latin typeface="Nunito"/>
                <a:ea typeface="Nunito"/>
                <a:cs typeface="Nunito"/>
                <a:sym typeface="Nunito"/>
              </a:defRPr>
            </a:lvl8pPr>
            <a:lvl9pPr indent="-304800" lvl="8" marL="4114800" rtl="0">
              <a:spcBef>
                <a:spcPts val="1600"/>
              </a:spcBef>
              <a:spcAft>
                <a:spcPts val="1600"/>
              </a:spcAft>
              <a:buSzPts val="1200"/>
              <a:buFont typeface="Nunito"/>
              <a:buChar char="■"/>
              <a:defRPr sz="1200">
                <a:latin typeface="Nunito"/>
                <a:ea typeface="Nunito"/>
                <a:cs typeface="Nunito"/>
                <a:sym typeface="Nunito"/>
              </a:defRPr>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Maven Pro"/>
              <a:buNone/>
              <a:defRPr sz="4800">
                <a:latin typeface="Maven Pro"/>
                <a:ea typeface="Maven Pro"/>
                <a:cs typeface="Maven Pro"/>
                <a:sym typeface="Maven Pr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Font typeface="Nunito"/>
              <a:buNone/>
              <a:defRPr>
                <a:latin typeface="Nunito"/>
                <a:ea typeface="Nunito"/>
                <a:cs typeface="Nunito"/>
                <a:sym typeface="Nunito"/>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jpg"/><Relationship Id="rId4" Type="http://schemas.openxmlformats.org/officeDocument/2006/relationships/image" Target="../media/image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jpg"/><Relationship Id="rId4" Type="http://schemas.openxmlformats.org/officeDocument/2006/relationships/image" Target="../media/image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httpstatuses.com/" TargetMode="External"/><Relationship Id="rId4" Type="http://schemas.openxmlformats.org/officeDocument/2006/relationships/image" Target="../media/image21.png"/><Relationship Id="rId5" Type="http://schemas.openxmlformats.org/officeDocument/2006/relationships/image" Target="../media/image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 Id="rId4" Type="http://schemas.openxmlformats.org/officeDocument/2006/relationships/image" Target="../media/image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jpg"/><Relationship Id="rId4" Type="http://schemas.openxmlformats.org/officeDocument/2006/relationships/image" Target="../media/image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jpg"/><Relationship Id="rId4" Type="http://schemas.openxmlformats.org/officeDocument/2006/relationships/image" Target="../media/image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hyperlink" Target="https://www.youtube.com/watch?v=_FXkSRczhPQ" TargetMode="External"/><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 Id="rId4" Type="http://schemas.openxmlformats.org/officeDocument/2006/relationships/image" Target="../media/image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1.jpg"/><Relationship Id="rId4" Type="http://schemas.openxmlformats.org/officeDocument/2006/relationships/image" Target="../media/image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7.png"/><Relationship Id="rId4" Type="http://schemas.openxmlformats.org/officeDocument/2006/relationships/image" Target="../media/image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7.jpg"/><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7.jp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hyperlink" Target="https://www.youtube.com/watch?v=R96M50Lumc8" TargetMode="External"/><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7.jp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84700" y="1972050"/>
            <a:ext cx="7753500" cy="11994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b="1" lang="tr" sz="4000">
                <a:solidFill>
                  <a:srgbClr val="FFFFFF"/>
                </a:solidFill>
              </a:rPr>
              <a:t>ETÜ Siber Güvenlik Topluluğu Network 101</a:t>
            </a:r>
            <a:endParaRPr b="1" sz="4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1201138" y="152400"/>
            <a:ext cx="6741723" cy="4838699"/>
          </a:xfrm>
          <a:prstGeom prst="rect">
            <a:avLst/>
          </a:prstGeom>
          <a:noFill/>
          <a:ln>
            <a:noFill/>
          </a:ln>
        </p:spPr>
      </p:pic>
      <p:sp>
        <p:nvSpPr>
          <p:cNvPr id="128" name="Google Shape;12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29" name="Google Shape;129;p22"/>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178800" y="485425"/>
            <a:ext cx="841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Katmanlı referans modelleri neden gerekli?</a:t>
            </a:r>
            <a:endParaRPr b="1"/>
          </a:p>
        </p:txBody>
      </p:sp>
      <p:sp>
        <p:nvSpPr>
          <p:cNvPr id="135" name="Google Shape;135;p23"/>
          <p:cNvSpPr txBox="1"/>
          <p:nvPr>
            <p:ph idx="1" type="body"/>
          </p:nvPr>
        </p:nvSpPr>
        <p:spPr>
          <a:xfrm>
            <a:off x="311700" y="1532625"/>
            <a:ext cx="8520600" cy="3036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Karmaşıklık azalmış olur. Büyük bir problem küçük alt parçalara bölünmüş olur.</a:t>
            </a:r>
            <a:endParaRPr sz="1800"/>
          </a:p>
          <a:p>
            <a:pPr indent="-342900" lvl="0" marL="457200" rtl="0" algn="l">
              <a:lnSpc>
                <a:spcPct val="150000"/>
              </a:lnSpc>
              <a:spcBef>
                <a:spcPts val="0"/>
              </a:spcBef>
              <a:spcAft>
                <a:spcPts val="0"/>
              </a:spcAft>
              <a:buSzPts val="1800"/>
              <a:buChar char="★"/>
            </a:pPr>
            <a:r>
              <a:rPr lang="tr" sz="1800"/>
              <a:t>Modüler tasarım kolaylaşır.</a:t>
            </a:r>
            <a:endParaRPr sz="1800"/>
          </a:p>
          <a:p>
            <a:pPr indent="-342900" lvl="0" marL="457200" rtl="0" algn="l">
              <a:lnSpc>
                <a:spcPct val="150000"/>
              </a:lnSpc>
              <a:spcBef>
                <a:spcPts val="0"/>
              </a:spcBef>
              <a:spcAft>
                <a:spcPts val="0"/>
              </a:spcAft>
              <a:buSzPts val="1800"/>
              <a:buChar char="★"/>
            </a:pPr>
            <a:r>
              <a:rPr lang="tr" sz="1800"/>
              <a:t>Anlama ve öğrenme kolaylaşır.</a:t>
            </a:r>
            <a:endParaRPr sz="1800"/>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37" name="Google Shape;137;p23"/>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OSI Referans Modeli</a:t>
            </a:r>
            <a:endParaRPr b="1"/>
          </a:p>
        </p:txBody>
      </p:sp>
      <p:sp>
        <p:nvSpPr>
          <p:cNvPr id="143" name="Google Shape;143;p24"/>
          <p:cNvSpPr txBox="1"/>
          <p:nvPr>
            <p:ph idx="1" type="body"/>
          </p:nvPr>
        </p:nvSpPr>
        <p:spPr>
          <a:xfrm>
            <a:off x="311700" y="13461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OSI (Open Systems Interconnection) modelini ISO (International Organization for Standardization) geliştirmiştir.</a:t>
            </a:r>
            <a:endParaRPr sz="1800"/>
          </a:p>
          <a:p>
            <a:pPr indent="-342900" lvl="0" marL="457200" rtl="0" algn="l">
              <a:lnSpc>
                <a:spcPct val="150000"/>
              </a:lnSpc>
              <a:spcBef>
                <a:spcPts val="0"/>
              </a:spcBef>
              <a:spcAft>
                <a:spcPts val="0"/>
              </a:spcAft>
              <a:buSzPts val="1800"/>
              <a:buChar char="★"/>
            </a:pPr>
            <a:r>
              <a:rPr lang="tr" sz="1800"/>
              <a:t>Amaç iki bilgisayar arasındaki iletişimin nasıl olacağını tanımlamaktır.</a:t>
            </a:r>
            <a:endParaRPr sz="1800"/>
          </a:p>
          <a:p>
            <a:pPr indent="-342900" lvl="0" marL="457200" rtl="0" algn="l">
              <a:lnSpc>
                <a:spcPct val="150000"/>
              </a:lnSpc>
              <a:spcBef>
                <a:spcPts val="0"/>
              </a:spcBef>
              <a:spcAft>
                <a:spcPts val="0"/>
              </a:spcAft>
              <a:buSzPts val="1800"/>
              <a:buChar char="★"/>
            </a:pPr>
            <a:r>
              <a:rPr lang="tr" sz="1800"/>
              <a:t>OSI modeli 7 katmana ayrılmıştır.</a:t>
            </a:r>
            <a:endParaRPr sz="1800"/>
          </a:p>
        </p:txBody>
      </p:sp>
      <p:sp>
        <p:nvSpPr>
          <p:cNvPr id="144" name="Google Shape;14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45" name="Google Shape;145;p24"/>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5"/>
          <p:cNvPicPr preferRelativeResize="0"/>
          <p:nvPr/>
        </p:nvPicPr>
        <p:blipFill>
          <a:blip r:embed="rId3">
            <a:alphaModFix/>
          </a:blip>
          <a:stretch>
            <a:fillRect/>
          </a:stretch>
        </p:blipFill>
        <p:spPr>
          <a:xfrm>
            <a:off x="2209200" y="152400"/>
            <a:ext cx="4725610" cy="4838701"/>
          </a:xfrm>
          <a:prstGeom prst="rect">
            <a:avLst/>
          </a:prstGeom>
          <a:noFill/>
          <a:ln>
            <a:noFill/>
          </a:ln>
        </p:spPr>
      </p:pic>
      <p:sp>
        <p:nvSpPr>
          <p:cNvPr id="151" name="Google Shape;15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52" name="Google Shape;152;p25"/>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7. Katman: Uygulama Katmanı</a:t>
            </a:r>
            <a:endParaRPr b="1"/>
          </a:p>
        </p:txBody>
      </p:sp>
      <p:sp>
        <p:nvSpPr>
          <p:cNvPr id="158" name="Google Shape;158;p26"/>
          <p:cNvSpPr txBox="1"/>
          <p:nvPr>
            <p:ph idx="1" type="body"/>
          </p:nvPr>
        </p:nvSpPr>
        <p:spPr>
          <a:xfrm>
            <a:off x="311700" y="13290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Kullanıcılara bir arayüz sağlar. Kullanıcıların bilgisayar ile iletişime geçtiği katmandır.</a:t>
            </a:r>
            <a:endParaRPr sz="1800"/>
          </a:p>
          <a:p>
            <a:pPr indent="-342900" lvl="0" marL="457200" rtl="0" algn="l">
              <a:lnSpc>
                <a:spcPct val="150000"/>
              </a:lnSpc>
              <a:spcBef>
                <a:spcPts val="0"/>
              </a:spcBef>
              <a:spcAft>
                <a:spcPts val="0"/>
              </a:spcAft>
              <a:buSzPts val="1800"/>
              <a:buChar char="★"/>
            </a:pPr>
            <a:r>
              <a:rPr lang="tr" sz="1800"/>
              <a:t>Uygulamaların ağ üzerinde çalışması sağlanır.</a:t>
            </a:r>
            <a:endParaRPr sz="1800"/>
          </a:p>
        </p:txBody>
      </p:sp>
      <p:sp>
        <p:nvSpPr>
          <p:cNvPr id="159" name="Google Shape;15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60" name="Google Shape;160;p26"/>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66" name="Google Shape;166;p27"/>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6. Katman: Sunum Katmanı</a:t>
            </a:r>
            <a:endParaRPr b="1"/>
          </a:p>
        </p:txBody>
      </p:sp>
      <p:sp>
        <p:nvSpPr>
          <p:cNvPr id="172" name="Google Shape;17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Verinin hedef bilgisayara sunulması.</a:t>
            </a:r>
            <a:endParaRPr sz="1800"/>
          </a:p>
          <a:p>
            <a:pPr indent="-342900" lvl="0" marL="457200" rtl="0" algn="l">
              <a:lnSpc>
                <a:spcPct val="150000"/>
              </a:lnSpc>
              <a:spcBef>
                <a:spcPts val="0"/>
              </a:spcBef>
              <a:spcAft>
                <a:spcPts val="0"/>
              </a:spcAft>
              <a:buSzPts val="1800"/>
              <a:buChar char="★"/>
            </a:pPr>
            <a:r>
              <a:rPr lang="tr" sz="1800"/>
              <a:t>Verilerin kodlanması, dönüştürülmesi, sıkıştırılması ve şifrelenmesi işlemlerinden sorumludur.</a:t>
            </a:r>
            <a:endParaRPr sz="1800"/>
          </a:p>
          <a:p>
            <a:pPr indent="-342900" lvl="0" marL="457200" rtl="0" algn="l">
              <a:lnSpc>
                <a:spcPct val="150000"/>
              </a:lnSpc>
              <a:spcBef>
                <a:spcPts val="0"/>
              </a:spcBef>
              <a:spcAft>
                <a:spcPts val="0"/>
              </a:spcAft>
              <a:buSzPts val="1800"/>
              <a:buChar char="★"/>
            </a:pPr>
            <a:r>
              <a:rPr lang="tr" sz="1800"/>
              <a:t>Gönderilen veri hedefteki bilgisayarın anlayabileceği formata çevrilir. Örneğin bir resim dosyasının JPG formatına çevrilmesi.</a:t>
            </a:r>
            <a:endParaRPr sz="1800"/>
          </a:p>
        </p:txBody>
      </p:sp>
      <p:sp>
        <p:nvSpPr>
          <p:cNvPr id="173" name="Google Shape;17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74" name="Google Shape;174;p28"/>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80" name="Google Shape;180;p29"/>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5. Katman: Oturum Katmanı</a:t>
            </a:r>
            <a:endParaRPr b="1"/>
          </a:p>
        </p:txBody>
      </p:sp>
      <p:sp>
        <p:nvSpPr>
          <p:cNvPr id="186" name="Google Shape;18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Veriler iki uç arasında bir oturum vasıtasıyla aktarılır.</a:t>
            </a:r>
            <a:endParaRPr sz="1800"/>
          </a:p>
          <a:p>
            <a:pPr indent="-342900" lvl="0" marL="457200" rtl="0" algn="l">
              <a:lnSpc>
                <a:spcPct val="150000"/>
              </a:lnSpc>
              <a:spcBef>
                <a:spcPts val="0"/>
              </a:spcBef>
              <a:spcAft>
                <a:spcPts val="0"/>
              </a:spcAft>
              <a:buSzPts val="1800"/>
              <a:buChar char="★"/>
            </a:pPr>
            <a:r>
              <a:rPr lang="tr" sz="1800"/>
              <a:t>İstemci ve sunucu cihazlar arasındaki oturumların kurulması, düzenlenmesi ve yönetilmesinden sorumludur.</a:t>
            </a:r>
            <a:endParaRPr sz="1800"/>
          </a:p>
          <a:p>
            <a:pPr indent="-342900" lvl="0" marL="457200" rtl="0" algn="l">
              <a:lnSpc>
                <a:spcPct val="150000"/>
              </a:lnSpc>
              <a:spcBef>
                <a:spcPts val="0"/>
              </a:spcBef>
              <a:spcAft>
                <a:spcPts val="0"/>
              </a:spcAft>
              <a:buSzPts val="1800"/>
              <a:buChar char="★"/>
            </a:pPr>
            <a:r>
              <a:rPr lang="tr" sz="1800"/>
              <a:t>Bir bilgisayar aynı anda birkaç farklı bilgisayar ile bağlantı kurabilir. Hangi anda hangi bilgisayar ile veri iletişimi yapılması gerekiyorsa bu işlem bu katman tarafından doğru bir şekilde yapılır.</a:t>
            </a:r>
            <a:endParaRPr sz="1800"/>
          </a:p>
        </p:txBody>
      </p:sp>
      <p:sp>
        <p:nvSpPr>
          <p:cNvPr id="187" name="Google Shape;18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88" name="Google Shape;188;p30"/>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94" name="Google Shape;194;p31"/>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Hesaplarımız</a:t>
            </a:r>
            <a:endParaRPr/>
          </a:p>
        </p:txBody>
      </p:sp>
      <p:sp>
        <p:nvSpPr>
          <p:cNvPr id="60" name="Google Shape;60;p14"/>
          <p:cNvSpPr txBox="1"/>
          <p:nvPr>
            <p:ph idx="1" type="body"/>
          </p:nvPr>
        </p:nvSpPr>
        <p:spPr>
          <a:xfrm>
            <a:off x="1227375" y="1441500"/>
            <a:ext cx="7605000" cy="31275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b="1" lang="tr"/>
              <a:t>t.me/etucyber</a:t>
            </a:r>
            <a:endParaRPr/>
          </a:p>
          <a:p>
            <a:pPr indent="0" lvl="0" marL="0" rtl="0" algn="l">
              <a:lnSpc>
                <a:spcPct val="200000"/>
              </a:lnSpc>
              <a:spcBef>
                <a:spcPts val="1600"/>
              </a:spcBef>
              <a:spcAft>
                <a:spcPts val="0"/>
              </a:spcAft>
              <a:buNone/>
            </a:pPr>
            <a:r>
              <a:rPr b="1" lang="tr"/>
              <a:t>instagram.com/etucyber</a:t>
            </a:r>
            <a:endParaRPr b="1"/>
          </a:p>
          <a:p>
            <a:pPr indent="0" lvl="0" marL="0" rtl="0" algn="l">
              <a:lnSpc>
                <a:spcPct val="200000"/>
              </a:lnSpc>
              <a:spcBef>
                <a:spcPts val="1600"/>
              </a:spcBef>
              <a:spcAft>
                <a:spcPts val="0"/>
              </a:spcAft>
              <a:buNone/>
            </a:pPr>
            <a:r>
              <a:rPr b="1" lang="tr"/>
              <a:t>twitter.com/etucyber</a:t>
            </a:r>
            <a:endParaRPr b="1"/>
          </a:p>
          <a:p>
            <a:pPr indent="0" lvl="0" marL="0" rtl="0" algn="l">
              <a:lnSpc>
                <a:spcPct val="200000"/>
              </a:lnSpc>
              <a:spcBef>
                <a:spcPts val="1600"/>
              </a:spcBef>
              <a:spcAft>
                <a:spcPts val="1600"/>
              </a:spcAft>
              <a:buNone/>
            </a:pPr>
            <a:r>
              <a:rPr b="1" lang="tr"/>
              <a:t>etucyber@gmail.com</a:t>
            </a:r>
            <a:r>
              <a:rPr b="1" lang="tr"/>
              <a:t>       </a:t>
            </a:r>
            <a:r>
              <a:rPr lang="tr"/>
              <a:t>      </a:t>
            </a:r>
            <a:endParaRPr/>
          </a:p>
        </p:txBody>
      </p:sp>
      <p:pic>
        <p:nvPicPr>
          <p:cNvPr id="61" name="Google Shape;61;p14"/>
          <p:cNvPicPr preferRelativeResize="0"/>
          <p:nvPr/>
        </p:nvPicPr>
        <p:blipFill>
          <a:blip r:embed="rId3">
            <a:alphaModFix/>
          </a:blip>
          <a:stretch>
            <a:fillRect/>
          </a:stretch>
        </p:blipFill>
        <p:spPr>
          <a:xfrm>
            <a:off x="421125" y="1323775"/>
            <a:ext cx="685800" cy="685800"/>
          </a:xfrm>
          <a:prstGeom prst="rect">
            <a:avLst/>
          </a:prstGeom>
          <a:noFill/>
          <a:ln>
            <a:noFill/>
          </a:ln>
        </p:spPr>
      </p:pic>
      <p:pic>
        <p:nvPicPr>
          <p:cNvPr id="62" name="Google Shape;62;p14"/>
          <p:cNvPicPr preferRelativeResize="0"/>
          <p:nvPr/>
        </p:nvPicPr>
        <p:blipFill>
          <a:blip r:embed="rId4">
            <a:alphaModFix/>
          </a:blip>
          <a:stretch>
            <a:fillRect/>
          </a:stretch>
        </p:blipFill>
        <p:spPr>
          <a:xfrm>
            <a:off x="421125" y="2095750"/>
            <a:ext cx="685800" cy="685800"/>
          </a:xfrm>
          <a:prstGeom prst="rect">
            <a:avLst/>
          </a:prstGeom>
          <a:noFill/>
          <a:ln>
            <a:noFill/>
          </a:ln>
        </p:spPr>
      </p:pic>
      <p:pic>
        <p:nvPicPr>
          <p:cNvPr id="63" name="Google Shape;63;p14"/>
          <p:cNvPicPr preferRelativeResize="0"/>
          <p:nvPr/>
        </p:nvPicPr>
        <p:blipFill>
          <a:blip r:embed="rId5">
            <a:alphaModFix/>
          </a:blip>
          <a:stretch>
            <a:fillRect/>
          </a:stretch>
        </p:blipFill>
        <p:spPr>
          <a:xfrm>
            <a:off x="421125" y="2884275"/>
            <a:ext cx="685800" cy="685800"/>
          </a:xfrm>
          <a:prstGeom prst="rect">
            <a:avLst/>
          </a:prstGeom>
          <a:noFill/>
          <a:ln>
            <a:noFill/>
          </a:ln>
        </p:spPr>
      </p:pic>
      <p:pic>
        <p:nvPicPr>
          <p:cNvPr id="64" name="Google Shape;64;p14"/>
          <p:cNvPicPr preferRelativeResize="0"/>
          <p:nvPr/>
        </p:nvPicPr>
        <p:blipFill>
          <a:blip r:embed="rId6">
            <a:alphaModFix/>
          </a:blip>
          <a:stretch>
            <a:fillRect/>
          </a:stretch>
        </p:blipFill>
        <p:spPr>
          <a:xfrm>
            <a:off x="421125" y="3672800"/>
            <a:ext cx="685800" cy="685800"/>
          </a:xfrm>
          <a:prstGeom prst="rect">
            <a:avLst/>
          </a:prstGeom>
          <a:noFill/>
          <a:ln>
            <a:noFill/>
          </a:ln>
        </p:spPr>
      </p:pic>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66" name="Google Shape;66;p14"/>
          <p:cNvPicPr preferRelativeResize="0"/>
          <p:nvPr/>
        </p:nvPicPr>
        <p:blipFill>
          <a:blip r:embed="rId7">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4. Katman: Taşıma Katmanı</a:t>
            </a:r>
            <a:endParaRPr b="1"/>
          </a:p>
        </p:txBody>
      </p:sp>
      <p:sp>
        <p:nvSpPr>
          <p:cNvPr id="200" name="Google Shape;200;p32"/>
          <p:cNvSpPr txBox="1"/>
          <p:nvPr>
            <p:ph idx="1" type="body"/>
          </p:nvPr>
        </p:nvSpPr>
        <p:spPr>
          <a:xfrm>
            <a:off x="311700" y="1318050"/>
            <a:ext cx="8520600" cy="3416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tr" sz="1700"/>
              <a:t>Gönderici tarafından gönderilen verilerin küçük parçalara bölünmesi(segment), bu parçaların ağ üzerinde taşınması ve hedef bilgisayarda tekrar birleştirilmesinden sorumludur.</a:t>
            </a:r>
            <a:endParaRPr sz="1700"/>
          </a:p>
          <a:p>
            <a:pPr indent="-336550" lvl="0" marL="457200" rtl="0" algn="l">
              <a:lnSpc>
                <a:spcPct val="150000"/>
              </a:lnSpc>
              <a:spcBef>
                <a:spcPts val="0"/>
              </a:spcBef>
              <a:spcAft>
                <a:spcPts val="0"/>
              </a:spcAft>
              <a:buSzPts val="1700"/>
              <a:buChar char="★"/>
            </a:pPr>
            <a:r>
              <a:rPr lang="tr" sz="1700"/>
              <a:t>Üst katmanlardan gelen veri ağ paketi boyutunda parçalara bölünür.</a:t>
            </a:r>
            <a:endParaRPr sz="1700"/>
          </a:p>
          <a:p>
            <a:pPr indent="-336550" lvl="0" marL="457200" rtl="0" algn="l">
              <a:lnSpc>
                <a:spcPct val="150000"/>
              </a:lnSpc>
              <a:spcBef>
                <a:spcPts val="0"/>
              </a:spcBef>
              <a:spcAft>
                <a:spcPts val="0"/>
              </a:spcAft>
              <a:buSzPts val="1700"/>
              <a:buChar char="★"/>
            </a:pPr>
            <a:r>
              <a:rPr lang="tr" sz="1700"/>
              <a:t>Verinin uçtan uca iletimi sağlanır. Bu işlem süresince verinin hedefe zamanında iletip iletilmediği, verinin hat boyunca ilerlerken herhangi bir değişikliğe maruz kalıp kalmadığı kontrolü (hata kontrolü), ağdaki ve hedef cihazdaki sıkışıklık durumu kontrolü yapılır.</a:t>
            </a:r>
            <a:endParaRPr sz="1700"/>
          </a:p>
        </p:txBody>
      </p:sp>
      <p:sp>
        <p:nvSpPr>
          <p:cNvPr id="201" name="Google Shape;20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202" name="Google Shape;202;p32"/>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208" name="Google Shape;208;p33"/>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3. Katman: Ağ Katmanı</a:t>
            </a:r>
            <a:endParaRPr b="1"/>
          </a:p>
        </p:txBody>
      </p:sp>
      <p:sp>
        <p:nvSpPr>
          <p:cNvPr id="214" name="Google Shape;214;p34"/>
          <p:cNvSpPr txBox="1"/>
          <p:nvPr>
            <p:ph idx="1" type="body"/>
          </p:nvPr>
        </p:nvSpPr>
        <p:spPr>
          <a:xfrm>
            <a:off x="311700" y="131305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Mesajların adreslenmesi yapılır, bu işlem için verilere kaynak ve hedef cihazların adresleri(IP) eklenir. Bu adreslere göre ağ boyunca veri iletimi sağlanır.</a:t>
            </a:r>
            <a:endParaRPr sz="1800"/>
          </a:p>
          <a:p>
            <a:pPr indent="-342900" lvl="0" marL="457200" rtl="0" algn="l">
              <a:lnSpc>
                <a:spcPct val="150000"/>
              </a:lnSpc>
              <a:spcBef>
                <a:spcPts val="0"/>
              </a:spcBef>
              <a:spcAft>
                <a:spcPts val="0"/>
              </a:spcAft>
              <a:buSzPts val="1800"/>
              <a:buChar char="★"/>
            </a:pPr>
            <a:r>
              <a:rPr lang="tr" sz="1800"/>
              <a:t>Verinin iletilmesi için ağ üzerinde birden fazla yol olabilir. Bu katmanın görevi bu yollar arasında en optimal olanı bulmaktır.</a:t>
            </a:r>
            <a:endParaRPr sz="1800"/>
          </a:p>
          <a:p>
            <a:pPr indent="-342900" lvl="0" marL="457200" rtl="0" algn="l">
              <a:lnSpc>
                <a:spcPct val="150000"/>
              </a:lnSpc>
              <a:spcBef>
                <a:spcPts val="0"/>
              </a:spcBef>
              <a:spcAft>
                <a:spcPts val="0"/>
              </a:spcAft>
              <a:buSzPts val="1800"/>
              <a:buChar char="★"/>
            </a:pPr>
            <a:r>
              <a:rPr lang="tr" sz="1800"/>
              <a:t>Veri her adımda(hop) en optimal yola doğru yönlendirilir.</a:t>
            </a:r>
            <a:endParaRPr sz="1800"/>
          </a:p>
          <a:p>
            <a:pPr indent="-342900" lvl="0" marL="457200" rtl="0" algn="l">
              <a:lnSpc>
                <a:spcPct val="150000"/>
              </a:lnSpc>
              <a:spcBef>
                <a:spcPts val="0"/>
              </a:spcBef>
              <a:spcAft>
                <a:spcPts val="0"/>
              </a:spcAft>
              <a:buSzPts val="1800"/>
              <a:buChar char="★"/>
            </a:pPr>
            <a:r>
              <a:rPr lang="tr" sz="1800"/>
              <a:t>Bu katmandaki veriler paket(packet) olarak adlandırılmaktadır.</a:t>
            </a:r>
            <a:endParaRPr sz="1800"/>
          </a:p>
        </p:txBody>
      </p:sp>
      <p:sp>
        <p:nvSpPr>
          <p:cNvPr id="215" name="Google Shape;21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216" name="Google Shape;216;p34"/>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35"/>
          <p:cNvPicPr preferRelativeResize="0"/>
          <p:nvPr/>
        </p:nvPicPr>
        <p:blipFill>
          <a:blip r:embed="rId3">
            <a:alphaModFix/>
          </a:blip>
          <a:stretch>
            <a:fillRect/>
          </a:stretch>
        </p:blipFill>
        <p:spPr>
          <a:xfrm>
            <a:off x="942975" y="152400"/>
            <a:ext cx="7258050" cy="4838700"/>
          </a:xfrm>
          <a:prstGeom prst="rect">
            <a:avLst/>
          </a:prstGeom>
          <a:noFill/>
          <a:ln>
            <a:noFill/>
          </a:ln>
        </p:spPr>
      </p:pic>
      <p:sp>
        <p:nvSpPr>
          <p:cNvPr id="222" name="Google Shape;22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6"/>
          <p:cNvPicPr preferRelativeResize="0"/>
          <p:nvPr/>
        </p:nvPicPr>
        <p:blipFill>
          <a:blip r:embed="rId3">
            <a:alphaModFix/>
          </a:blip>
          <a:stretch>
            <a:fillRect/>
          </a:stretch>
        </p:blipFill>
        <p:spPr>
          <a:xfrm>
            <a:off x="942975" y="152400"/>
            <a:ext cx="7258049" cy="4838700"/>
          </a:xfrm>
          <a:prstGeom prst="rect">
            <a:avLst/>
          </a:prstGeom>
          <a:noFill/>
          <a:ln>
            <a:noFill/>
          </a:ln>
        </p:spPr>
      </p:pic>
      <p:sp>
        <p:nvSpPr>
          <p:cNvPr id="228" name="Google Shape;22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2. Katman: Veri Bağlantısı Katmanı</a:t>
            </a:r>
            <a:endParaRPr b="1"/>
          </a:p>
        </p:txBody>
      </p:sp>
      <p:sp>
        <p:nvSpPr>
          <p:cNvPr id="234" name="Google Shape;23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Verilerin cihazlar arasındaki fiziksel iletiminden sorumludur.</a:t>
            </a:r>
            <a:endParaRPr sz="1800"/>
          </a:p>
          <a:p>
            <a:pPr indent="-342900" lvl="0" marL="457200" rtl="0" algn="l">
              <a:lnSpc>
                <a:spcPct val="150000"/>
              </a:lnSpc>
              <a:spcBef>
                <a:spcPts val="0"/>
              </a:spcBef>
              <a:spcAft>
                <a:spcPts val="0"/>
              </a:spcAft>
              <a:buSzPts val="1800"/>
              <a:buChar char="★"/>
            </a:pPr>
            <a:r>
              <a:rPr lang="tr" sz="1800"/>
              <a:t>Üst katmandan gelen paketlere cihazların fiziksel adresleri olan MAC adresleri eklenir.</a:t>
            </a:r>
            <a:endParaRPr sz="1800"/>
          </a:p>
          <a:p>
            <a:pPr indent="-342900" lvl="0" marL="457200" rtl="0" algn="l">
              <a:lnSpc>
                <a:spcPct val="150000"/>
              </a:lnSpc>
              <a:spcBef>
                <a:spcPts val="0"/>
              </a:spcBef>
              <a:spcAft>
                <a:spcPts val="0"/>
              </a:spcAft>
              <a:buSzPts val="1800"/>
              <a:buChar char="★"/>
            </a:pPr>
            <a:r>
              <a:rPr lang="tr" sz="1800"/>
              <a:t>Ağdaki diğer bilgisayarların tanımlanması bu katmanda yapılmaktadır.</a:t>
            </a:r>
            <a:endParaRPr sz="1800"/>
          </a:p>
          <a:p>
            <a:pPr indent="-342900" lvl="0" marL="457200" rtl="0" algn="l">
              <a:lnSpc>
                <a:spcPct val="150000"/>
              </a:lnSpc>
              <a:spcBef>
                <a:spcPts val="0"/>
              </a:spcBef>
              <a:spcAft>
                <a:spcPts val="0"/>
              </a:spcAft>
              <a:buSzPts val="1800"/>
              <a:buChar char="★"/>
            </a:pPr>
            <a:r>
              <a:rPr lang="tr" sz="1800"/>
              <a:t>Bu aşamadaki veriler çerçeve(frame) olarak adlandırılmaktadır.</a:t>
            </a:r>
            <a:endParaRPr sz="1800"/>
          </a:p>
        </p:txBody>
      </p:sp>
      <p:sp>
        <p:nvSpPr>
          <p:cNvPr id="235" name="Google Shape;23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236" name="Google Shape;236;p37"/>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8"/>
          <p:cNvPicPr preferRelativeResize="0"/>
          <p:nvPr/>
        </p:nvPicPr>
        <p:blipFill>
          <a:blip r:embed="rId3">
            <a:alphaModFix/>
          </a:blip>
          <a:stretch>
            <a:fillRect/>
          </a:stretch>
        </p:blipFill>
        <p:spPr>
          <a:xfrm>
            <a:off x="942975" y="152400"/>
            <a:ext cx="7258050" cy="4838700"/>
          </a:xfrm>
          <a:prstGeom prst="rect">
            <a:avLst/>
          </a:prstGeom>
          <a:noFill/>
          <a:ln>
            <a:noFill/>
          </a:ln>
        </p:spPr>
      </p:pic>
      <p:sp>
        <p:nvSpPr>
          <p:cNvPr id="242" name="Google Shape;24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Katman 1: Fiziksel Katman</a:t>
            </a:r>
            <a:endParaRPr b="1"/>
          </a:p>
        </p:txBody>
      </p:sp>
      <p:sp>
        <p:nvSpPr>
          <p:cNvPr id="248" name="Google Shape;248;p39"/>
          <p:cNvSpPr txBox="1"/>
          <p:nvPr>
            <p:ph idx="1" type="body"/>
          </p:nvPr>
        </p:nvSpPr>
        <p:spPr>
          <a:xfrm>
            <a:off x="311700" y="134010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Veriler bit olarak iletilir. Bu katman bir ve sıfırların nasıl elektrik, ışık veya radyo sinyallerine çevrileceğini ve aktarılacağını tanımlar.</a:t>
            </a:r>
            <a:endParaRPr sz="1800"/>
          </a:p>
          <a:p>
            <a:pPr indent="-342900" lvl="0" marL="457200" rtl="0" algn="l">
              <a:lnSpc>
                <a:spcPct val="150000"/>
              </a:lnSpc>
              <a:spcBef>
                <a:spcPts val="0"/>
              </a:spcBef>
              <a:spcAft>
                <a:spcPts val="0"/>
              </a:spcAft>
              <a:buSzPts val="1800"/>
              <a:buChar char="★"/>
            </a:pPr>
            <a:r>
              <a:rPr lang="tr" sz="1800"/>
              <a:t>Gönderen tarafta fiziksel katman bir ve sıfırları elektrik sinyallerine çevirip kabloya yerleştirirken, alıcı tarafta fiziksel katman kablodan okuduğu bu sinyalleri tekrar bir ve sıfır haline getirir.</a:t>
            </a:r>
            <a:endParaRPr sz="1800"/>
          </a:p>
        </p:txBody>
      </p:sp>
      <p:sp>
        <p:nvSpPr>
          <p:cNvPr id="249" name="Google Shape;24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250" name="Google Shape;250;p39"/>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40"/>
          <p:cNvPicPr preferRelativeResize="0"/>
          <p:nvPr/>
        </p:nvPicPr>
        <p:blipFill>
          <a:blip r:embed="rId3">
            <a:alphaModFix/>
          </a:blip>
          <a:stretch>
            <a:fillRect/>
          </a:stretch>
        </p:blipFill>
        <p:spPr>
          <a:xfrm>
            <a:off x="942975" y="152400"/>
            <a:ext cx="7258050" cy="4838700"/>
          </a:xfrm>
          <a:prstGeom prst="rect">
            <a:avLst/>
          </a:prstGeom>
          <a:noFill/>
          <a:ln>
            <a:noFill/>
          </a:ln>
        </p:spPr>
      </p:pic>
      <p:sp>
        <p:nvSpPr>
          <p:cNvPr id="256" name="Google Shape;25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41"/>
          <p:cNvPicPr preferRelativeResize="0"/>
          <p:nvPr/>
        </p:nvPicPr>
        <p:blipFill>
          <a:blip r:embed="rId3">
            <a:alphaModFix/>
          </a:blip>
          <a:stretch>
            <a:fillRect/>
          </a:stretch>
        </p:blipFill>
        <p:spPr>
          <a:xfrm>
            <a:off x="1257300" y="362775"/>
            <a:ext cx="6629400" cy="4314825"/>
          </a:xfrm>
          <a:prstGeom prst="rect">
            <a:avLst/>
          </a:prstGeom>
          <a:noFill/>
          <a:ln>
            <a:noFill/>
          </a:ln>
        </p:spPr>
      </p:pic>
      <p:sp>
        <p:nvSpPr>
          <p:cNvPr id="262" name="Google Shape;26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528450" y="445025"/>
            <a:ext cx="20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Biz Kimiz</a:t>
            </a:r>
            <a:endParaRPr/>
          </a:p>
        </p:txBody>
      </p:sp>
      <p:sp>
        <p:nvSpPr>
          <p:cNvPr id="72" name="Google Shape;72;p15"/>
          <p:cNvSpPr txBox="1"/>
          <p:nvPr>
            <p:ph idx="1" type="body"/>
          </p:nvPr>
        </p:nvSpPr>
        <p:spPr>
          <a:xfrm>
            <a:off x="1492725" y="3125925"/>
            <a:ext cx="7063500" cy="144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 sz="1600"/>
              <a:t>Ahmet Selim Kaya						İlayda Gündoğdu</a:t>
            </a:r>
            <a:endParaRPr b="1" sz="1600"/>
          </a:p>
          <a:p>
            <a:pPr indent="0" lvl="0" marL="0" rtl="0" algn="l">
              <a:lnSpc>
                <a:spcPct val="100000"/>
              </a:lnSpc>
              <a:spcBef>
                <a:spcPts val="1600"/>
              </a:spcBef>
              <a:spcAft>
                <a:spcPts val="1600"/>
              </a:spcAft>
              <a:buNone/>
            </a:pPr>
            <a:r>
              <a:rPr b="1" lang="tr" sz="1600"/>
              <a:t>@aselimkaya0							@compleng_i</a:t>
            </a:r>
            <a:r>
              <a:rPr lang="tr" sz="1600"/>
              <a:t>	</a:t>
            </a:r>
            <a:r>
              <a:rPr lang="tr"/>
              <a:t>					</a:t>
            </a:r>
            <a:endParaRPr/>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74" name="Google Shape;74;p15"/>
          <p:cNvPicPr preferRelativeResize="0"/>
          <p:nvPr/>
        </p:nvPicPr>
        <p:blipFill>
          <a:blip r:embed="rId3">
            <a:alphaModFix/>
          </a:blip>
          <a:stretch>
            <a:fillRect/>
          </a:stretch>
        </p:blipFill>
        <p:spPr>
          <a:xfrm>
            <a:off x="1492725" y="1242825"/>
            <a:ext cx="1658000" cy="1658000"/>
          </a:xfrm>
          <a:prstGeom prst="rect">
            <a:avLst/>
          </a:prstGeom>
          <a:noFill/>
          <a:ln>
            <a:noFill/>
          </a:ln>
        </p:spPr>
      </p:pic>
      <p:pic>
        <p:nvPicPr>
          <p:cNvPr id="75" name="Google Shape;75;p15"/>
          <p:cNvPicPr preferRelativeResize="0"/>
          <p:nvPr/>
        </p:nvPicPr>
        <p:blipFill>
          <a:blip r:embed="rId4">
            <a:alphaModFix/>
          </a:blip>
          <a:stretch>
            <a:fillRect/>
          </a:stretch>
        </p:blipFill>
        <p:spPr>
          <a:xfrm>
            <a:off x="5615550" y="1242825"/>
            <a:ext cx="1658000" cy="1658000"/>
          </a:xfrm>
          <a:prstGeom prst="rect">
            <a:avLst/>
          </a:prstGeom>
          <a:noFill/>
          <a:ln>
            <a:noFill/>
          </a:ln>
        </p:spPr>
      </p:pic>
      <p:pic>
        <p:nvPicPr>
          <p:cNvPr id="76" name="Google Shape;76;p15"/>
          <p:cNvPicPr preferRelativeResize="0"/>
          <p:nvPr/>
        </p:nvPicPr>
        <p:blipFill>
          <a:blip r:embed="rId5">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TCP/IP Referans Modeli</a:t>
            </a:r>
            <a:endParaRPr b="1"/>
          </a:p>
        </p:txBody>
      </p:sp>
      <p:sp>
        <p:nvSpPr>
          <p:cNvPr id="268" name="Google Shape;26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Günümüzde en yaygın olarak kullanılan referans modelidir.</a:t>
            </a:r>
            <a:endParaRPr sz="1800"/>
          </a:p>
          <a:p>
            <a:pPr indent="-342900" lvl="0" marL="457200" rtl="0" algn="l">
              <a:lnSpc>
                <a:spcPct val="150000"/>
              </a:lnSpc>
              <a:spcBef>
                <a:spcPts val="0"/>
              </a:spcBef>
              <a:spcAft>
                <a:spcPts val="0"/>
              </a:spcAft>
              <a:buSzPts val="1800"/>
              <a:buChar char="★"/>
            </a:pPr>
            <a:r>
              <a:rPr lang="tr" sz="1800"/>
              <a:t>OSI referans modelindeki 7 katmana karşılık TCP/IP’de 4 katman mevcuttur;</a:t>
            </a:r>
            <a:endParaRPr sz="1800"/>
          </a:p>
          <a:p>
            <a:pPr indent="-342900" lvl="1" marL="914400" rtl="0" algn="l">
              <a:lnSpc>
                <a:spcPct val="150000"/>
              </a:lnSpc>
              <a:spcBef>
                <a:spcPts val="0"/>
              </a:spcBef>
              <a:spcAft>
                <a:spcPts val="0"/>
              </a:spcAft>
              <a:buSzPts val="1800"/>
              <a:buChar char="○"/>
            </a:pPr>
            <a:r>
              <a:rPr lang="tr" sz="1800"/>
              <a:t>Application (Uygulama)</a:t>
            </a:r>
            <a:endParaRPr sz="1800"/>
          </a:p>
          <a:p>
            <a:pPr indent="-342900" lvl="1" marL="914400" rtl="0" algn="l">
              <a:lnSpc>
                <a:spcPct val="150000"/>
              </a:lnSpc>
              <a:spcBef>
                <a:spcPts val="0"/>
              </a:spcBef>
              <a:spcAft>
                <a:spcPts val="0"/>
              </a:spcAft>
              <a:buSzPts val="1800"/>
              <a:buChar char="○"/>
            </a:pPr>
            <a:r>
              <a:rPr lang="tr" sz="1800"/>
              <a:t>Transport (Taşıma)</a:t>
            </a:r>
            <a:endParaRPr sz="1800"/>
          </a:p>
          <a:p>
            <a:pPr indent="-342900" lvl="1" marL="914400" rtl="0" algn="l">
              <a:lnSpc>
                <a:spcPct val="150000"/>
              </a:lnSpc>
              <a:spcBef>
                <a:spcPts val="0"/>
              </a:spcBef>
              <a:spcAft>
                <a:spcPts val="0"/>
              </a:spcAft>
              <a:buSzPts val="1800"/>
              <a:buChar char="○"/>
            </a:pPr>
            <a:r>
              <a:rPr lang="tr" sz="1800"/>
              <a:t>Internet</a:t>
            </a:r>
            <a:endParaRPr sz="1800"/>
          </a:p>
          <a:p>
            <a:pPr indent="-342900" lvl="1" marL="914400" rtl="0" algn="l">
              <a:lnSpc>
                <a:spcPct val="150000"/>
              </a:lnSpc>
              <a:spcBef>
                <a:spcPts val="0"/>
              </a:spcBef>
              <a:spcAft>
                <a:spcPts val="0"/>
              </a:spcAft>
              <a:buSzPts val="1800"/>
              <a:buChar char="○"/>
            </a:pPr>
            <a:r>
              <a:rPr lang="tr" sz="1800"/>
              <a:t>Network Interface (Ağ Arayüzü)</a:t>
            </a:r>
            <a:endParaRPr sz="1800"/>
          </a:p>
        </p:txBody>
      </p:sp>
      <p:sp>
        <p:nvSpPr>
          <p:cNvPr id="269" name="Google Shape;26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270" name="Google Shape;270;p42"/>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Katman 4: Uygulama Katmanı</a:t>
            </a:r>
            <a:endParaRPr b="1"/>
          </a:p>
        </p:txBody>
      </p:sp>
      <p:sp>
        <p:nvSpPr>
          <p:cNvPr id="276" name="Google Shape;276;p43"/>
          <p:cNvSpPr txBox="1"/>
          <p:nvPr>
            <p:ph idx="1" type="body"/>
          </p:nvPr>
        </p:nvSpPr>
        <p:spPr>
          <a:xfrm>
            <a:off x="311700" y="1318050"/>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TCP/IP modeli tasarlanırken uygulamaya dayalı tüm önemli noktaların tek bir katmanda toplanması uygun görülmüş, sunum (presentation) ve oturum (session) katmanları uygulama katmanı içine alınmıştır. OSI modelindeki uygulama katmanından farkı budur.</a:t>
            </a:r>
            <a:endParaRPr sz="1800"/>
          </a:p>
        </p:txBody>
      </p:sp>
      <p:sp>
        <p:nvSpPr>
          <p:cNvPr id="277" name="Google Shape;27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278" name="Google Shape;278;p43"/>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Katman 3: Taşıma Katmanı</a:t>
            </a:r>
            <a:endParaRPr b="1"/>
          </a:p>
        </p:txBody>
      </p:sp>
      <p:sp>
        <p:nvSpPr>
          <p:cNvPr id="284" name="Google Shape;28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tr" sz="1800"/>
              <a:t>OSI’deki Taşıma Katmanı ile AYNI</a:t>
            </a:r>
            <a:endParaRPr sz="1800"/>
          </a:p>
        </p:txBody>
      </p:sp>
      <p:sp>
        <p:nvSpPr>
          <p:cNvPr id="285" name="Google Shape;28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286" name="Google Shape;286;p44"/>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Katman 2: Internet Katmanı  </a:t>
            </a:r>
            <a:endParaRPr b="1"/>
          </a:p>
        </p:txBody>
      </p:sp>
      <p:sp>
        <p:nvSpPr>
          <p:cNvPr id="292" name="Google Shape;29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tr" sz="1800"/>
              <a:t>OSI’deki Network Katmanı ile AYNI</a:t>
            </a:r>
            <a:endParaRPr sz="1800"/>
          </a:p>
        </p:txBody>
      </p:sp>
      <p:sp>
        <p:nvSpPr>
          <p:cNvPr id="293" name="Google Shape;29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294" name="Google Shape;294;p45"/>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Katman 1: Ağ Arayüzü Katmanı</a:t>
            </a:r>
            <a:endParaRPr b="1"/>
          </a:p>
        </p:txBody>
      </p:sp>
      <p:sp>
        <p:nvSpPr>
          <p:cNvPr id="300" name="Google Shape;300;p46"/>
          <p:cNvSpPr txBox="1"/>
          <p:nvPr>
            <p:ph idx="1" type="body"/>
          </p:nvPr>
        </p:nvSpPr>
        <p:spPr>
          <a:xfrm>
            <a:off x="311700" y="13070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tr" sz="1800"/>
              <a:t>OSI’deki Veri Bağlantı Katmanı ile Fiziksel Katman tek katmanda toplanmıştır.</a:t>
            </a:r>
            <a:endParaRPr sz="1800"/>
          </a:p>
        </p:txBody>
      </p:sp>
      <p:sp>
        <p:nvSpPr>
          <p:cNvPr id="301" name="Google Shape;30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02" name="Google Shape;302;p46"/>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47"/>
          <p:cNvPicPr preferRelativeResize="0"/>
          <p:nvPr/>
        </p:nvPicPr>
        <p:blipFill>
          <a:blip r:embed="rId3">
            <a:alphaModFix/>
          </a:blip>
          <a:stretch>
            <a:fillRect/>
          </a:stretch>
        </p:blipFill>
        <p:spPr>
          <a:xfrm>
            <a:off x="1923075" y="152400"/>
            <a:ext cx="5297847" cy="4838700"/>
          </a:xfrm>
          <a:prstGeom prst="rect">
            <a:avLst/>
          </a:prstGeom>
          <a:noFill/>
          <a:ln>
            <a:noFill/>
          </a:ln>
        </p:spPr>
      </p:pic>
      <p:sp>
        <p:nvSpPr>
          <p:cNvPr id="308" name="Google Shape;30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09" name="Google Shape;309;p47"/>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673500" y="610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Uygulama Katmanı</a:t>
            </a:r>
            <a:endParaRPr/>
          </a:p>
        </p:txBody>
      </p:sp>
      <p:sp>
        <p:nvSpPr>
          <p:cNvPr id="315" name="Google Shape;315;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sp>
        <p:nvSpPr>
          <p:cNvPr id="316" name="Google Shape;316;p48"/>
          <p:cNvSpPr/>
          <p:nvPr/>
        </p:nvSpPr>
        <p:spPr>
          <a:xfrm>
            <a:off x="673500" y="1518350"/>
            <a:ext cx="7797000" cy="30750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tr" sz="1800">
                <a:solidFill>
                  <a:schemeClr val="dk1"/>
                </a:solidFill>
                <a:latin typeface="Nunito"/>
                <a:ea typeface="Nunito"/>
                <a:cs typeface="Nunito"/>
                <a:sym typeface="Nunito"/>
              </a:rPr>
              <a:t>Görevi: </a:t>
            </a:r>
            <a:r>
              <a:rPr lang="tr" sz="1800">
                <a:solidFill>
                  <a:schemeClr val="dk1"/>
                </a:solidFill>
                <a:latin typeface="Nunito"/>
                <a:ea typeface="Nunito"/>
                <a:cs typeface="Nunito"/>
                <a:sym typeface="Nunito"/>
              </a:rPr>
              <a:t>Programların ağı kullanabilmesi için araçlar sunar. Bilgisayar uygulaması ile ağ arasındaki arabirim görevini yerine getirmektedir.</a:t>
            </a:r>
            <a:endParaRPr sz="1800">
              <a:solidFill>
                <a:schemeClr val="dk1"/>
              </a:solidFill>
              <a:latin typeface="Nunito"/>
              <a:ea typeface="Nunito"/>
              <a:cs typeface="Nunito"/>
              <a:sym typeface="Nunito"/>
            </a:endParaRPr>
          </a:p>
          <a:p>
            <a:pPr indent="0" lvl="0" marL="0" rtl="0" algn="l">
              <a:lnSpc>
                <a:spcPct val="115000"/>
              </a:lnSpc>
              <a:spcBef>
                <a:spcPts val="1200"/>
              </a:spcBef>
              <a:spcAft>
                <a:spcPts val="1200"/>
              </a:spcAft>
              <a:buNone/>
            </a:pPr>
            <a:r>
              <a:rPr b="1" lang="tr" sz="1800">
                <a:solidFill>
                  <a:schemeClr val="dk1"/>
                </a:solidFill>
                <a:latin typeface="Nunito"/>
                <a:ea typeface="Nunito"/>
                <a:cs typeface="Nunito"/>
                <a:sym typeface="Nunito"/>
              </a:rPr>
              <a:t>Protokoller:</a:t>
            </a:r>
            <a:r>
              <a:rPr lang="tr" sz="1800">
                <a:solidFill>
                  <a:schemeClr val="dk1"/>
                </a:solidFill>
                <a:latin typeface="Nunito"/>
                <a:ea typeface="Nunito"/>
                <a:cs typeface="Nunito"/>
                <a:sym typeface="Nunito"/>
              </a:rPr>
              <a:t> FTP, TELNET, SMTP, POP, IMAP, SNMP, HTTP, DNS,DHCP</a:t>
            </a:r>
            <a:endParaRPr/>
          </a:p>
        </p:txBody>
      </p:sp>
      <p:pic>
        <p:nvPicPr>
          <p:cNvPr id="317" name="Google Shape;317;p48"/>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HTTP </a:t>
            </a:r>
            <a:endParaRPr/>
          </a:p>
        </p:txBody>
      </p:sp>
      <p:sp>
        <p:nvSpPr>
          <p:cNvPr id="323" name="Google Shape;32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tr"/>
              <a:t>Hyper Text Transfer Protocol</a:t>
            </a:r>
            <a:endParaRPr/>
          </a:p>
          <a:p>
            <a:pPr indent="-342900" lvl="0" marL="457200" rtl="0" algn="l">
              <a:lnSpc>
                <a:spcPct val="200000"/>
              </a:lnSpc>
              <a:spcBef>
                <a:spcPts val="0"/>
              </a:spcBef>
              <a:spcAft>
                <a:spcPts val="0"/>
              </a:spcAft>
              <a:buSzPts val="1800"/>
              <a:buChar char="★"/>
            </a:pPr>
            <a:r>
              <a:rPr lang="tr"/>
              <a:t>Kullanıcı-sunucu arasındaki mesaj alışverişi</a:t>
            </a:r>
            <a:endParaRPr/>
          </a:p>
          <a:p>
            <a:pPr indent="-342900" lvl="0" marL="457200" rtl="0" algn="l">
              <a:lnSpc>
                <a:spcPct val="200000"/>
              </a:lnSpc>
              <a:spcBef>
                <a:spcPts val="0"/>
              </a:spcBef>
              <a:spcAft>
                <a:spcPts val="0"/>
              </a:spcAft>
              <a:buSzPts val="1800"/>
              <a:buChar char="★"/>
            </a:pPr>
            <a:r>
              <a:rPr lang="tr"/>
              <a:t>Durum tutmaz (stateless)</a:t>
            </a:r>
            <a:endParaRPr/>
          </a:p>
          <a:p>
            <a:pPr indent="-342900" lvl="0" marL="457200" rtl="0" algn="l">
              <a:lnSpc>
                <a:spcPct val="200000"/>
              </a:lnSpc>
              <a:spcBef>
                <a:spcPts val="0"/>
              </a:spcBef>
              <a:spcAft>
                <a:spcPts val="0"/>
              </a:spcAft>
              <a:buSzPts val="1800"/>
              <a:buChar char="★"/>
            </a:pPr>
            <a:r>
              <a:rPr lang="tr"/>
              <a:t>Port numarası:80</a:t>
            </a:r>
            <a:endParaRPr/>
          </a:p>
          <a:p>
            <a:pPr indent="0" lvl="0" marL="0" rtl="0" algn="l">
              <a:spcBef>
                <a:spcPts val="1600"/>
              </a:spcBef>
              <a:spcAft>
                <a:spcPts val="1600"/>
              </a:spcAft>
              <a:buNone/>
            </a:pPr>
            <a:r>
              <a:t/>
            </a:r>
            <a:endParaRPr/>
          </a:p>
        </p:txBody>
      </p:sp>
      <p:sp>
        <p:nvSpPr>
          <p:cNvPr id="324" name="Google Shape;32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25" name="Google Shape;325;p49"/>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HTTP İstek Metodları</a:t>
            </a:r>
            <a:endParaRPr/>
          </a:p>
        </p:txBody>
      </p:sp>
      <p:sp>
        <p:nvSpPr>
          <p:cNvPr id="331" name="Google Shape;331;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32" name="Google Shape;332;p50"/>
          <p:cNvPicPr preferRelativeResize="0"/>
          <p:nvPr/>
        </p:nvPicPr>
        <p:blipFill>
          <a:blip r:embed="rId3">
            <a:alphaModFix/>
          </a:blip>
          <a:stretch>
            <a:fillRect/>
          </a:stretch>
        </p:blipFill>
        <p:spPr>
          <a:xfrm>
            <a:off x="2027338" y="1017725"/>
            <a:ext cx="5089315" cy="3820975"/>
          </a:xfrm>
          <a:prstGeom prst="rect">
            <a:avLst/>
          </a:prstGeom>
          <a:noFill/>
          <a:ln>
            <a:noFill/>
          </a:ln>
        </p:spPr>
      </p:pic>
      <p:pic>
        <p:nvPicPr>
          <p:cNvPr id="333" name="Google Shape;333;p50"/>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39" name="Google Shape;339;p51"/>
          <p:cNvPicPr preferRelativeResize="0"/>
          <p:nvPr/>
        </p:nvPicPr>
        <p:blipFill>
          <a:blip r:embed="rId3">
            <a:alphaModFix/>
          </a:blip>
          <a:stretch>
            <a:fillRect/>
          </a:stretch>
        </p:blipFill>
        <p:spPr>
          <a:xfrm>
            <a:off x="443925" y="1253926"/>
            <a:ext cx="8256150" cy="2781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İçerik</a:t>
            </a:r>
            <a:endParaRPr b="1"/>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tr" sz="1500"/>
              <a:t>Dünyada internetin tarihi</a:t>
            </a:r>
            <a:endParaRPr sz="1500"/>
          </a:p>
          <a:p>
            <a:pPr indent="-323850" lvl="0" marL="457200" rtl="0" algn="l">
              <a:spcBef>
                <a:spcPts val="0"/>
              </a:spcBef>
              <a:spcAft>
                <a:spcPts val="0"/>
              </a:spcAft>
              <a:buSzPts val="1500"/>
              <a:buChar char="★"/>
            </a:pPr>
            <a:r>
              <a:rPr lang="tr" sz="1500"/>
              <a:t>Türkiye’de internetin tarihi</a:t>
            </a:r>
            <a:endParaRPr sz="1500"/>
          </a:p>
          <a:p>
            <a:pPr indent="-323850" lvl="0" marL="457200" rtl="0" algn="l">
              <a:spcBef>
                <a:spcPts val="0"/>
              </a:spcBef>
              <a:spcAft>
                <a:spcPts val="0"/>
              </a:spcAft>
              <a:buSzPts val="1500"/>
              <a:buChar char="★"/>
            </a:pPr>
            <a:r>
              <a:rPr lang="tr" sz="1500"/>
              <a:t>Referans modelleri</a:t>
            </a:r>
            <a:endParaRPr sz="1500"/>
          </a:p>
          <a:p>
            <a:pPr indent="-323850" lvl="1" marL="914400" rtl="0" algn="l">
              <a:spcBef>
                <a:spcPts val="0"/>
              </a:spcBef>
              <a:spcAft>
                <a:spcPts val="0"/>
              </a:spcAft>
              <a:buSzPts val="1500"/>
              <a:buChar char="○"/>
            </a:pPr>
            <a:r>
              <a:rPr lang="tr" sz="1500"/>
              <a:t>OSI modeli</a:t>
            </a:r>
            <a:endParaRPr sz="1500"/>
          </a:p>
          <a:p>
            <a:pPr indent="-323850" lvl="1" marL="914400" rtl="0" algn="l">
              <a:spcBef>
                <a:spcPts val="0"/>
              </a:spcBef>
              <a:spcAft>
                <a:spcPts val="0"/>
              </a:spcAft>
              <a:buSzPts val="1500"/>
              <a:buChar char="○"/>
            </a:pPr>
            <a:r>
              <a:rPr lang="tr" sz="1500"/>
              <a:t>TCP/IP modeli</a:t>
            </a:r>
            <a:endParaRPr sz="1500"/>
          </a:p>
          <a:p>
            <a:pPr indent="-323850" lvl="0" marL="457200" rtl="0" algn="l">
              <a:spcBef>
                <a:spcPts val="0"/>
              </a:spcBef>
              <a:spcAft>
                <a:spcPts val="0"/>
              </a:spcAft>
              <a:buSzPts val="1500"/>
              <a:buChar char="★"/>
            </a:pPr>
            <a:r>
              <a:rPr lang="tr" sz="1500"/>
              <a:t>Uygulama Katmanı</a:t>
            </a:r>
            <a:endParaRPr sz="1500"/>
          </a:p>
          <a:p>
            <a:pPr indent="-323850" lvl="0" marL="457200" rtl="0" algn="l">
              <a:spcBef>
                <a:spcPts val="0"/>
              </a:spcBef>
              <a:spcAft>
                <a:spcPts val="0"/>
              </a:spcAft>
              <a:buSzPts val="1500"/>
              <a:buChar char="★"/>
            </a:pPr>
            <a:r>
              <a:rPr lang="tr" sz="1500"/>
              <a:t>Uygulama Katmanı protokolleri</a:t>
            </a:r>
            <a:endParaRPr sz="1500"/>
          </a:p>
          <a:p>
            <a:pPr indent="-323850" lvl="1" marL="914400" rtl="0" algn="l">
              <a:spcBef>
                <a:spcPts val="0"/>
              </a:spcBef>
              <a:spcAft>
                <a:spcPts val="0"/>
              </a:spcAft>
              <a:buSzPts val="1500"/>
              <a:buChar char="○"/>
            </a:pPr>
            <a:r>
              <a:rPr lang="tr" sz="1500"/>
              <a:t>HTTP</a:t>
            </a:r>
            <a:endParaRPr sz="1500"/>
          </a:p>
          <a:p>
            <a:pPr indent="-323850" lvl="1" marL="914400" rtl="0" algn="l">
              <a:spcBef>
                <a:spcPts val="0"/>
              </a:spcBef>
              <a:spcAft>
                <a:spcPts val="0"/>
              </a:spcAft>
              <a:buSzPts val="1500"/>
              <a:buChar char="○"/>
            </a:pPr>
            <a:r>
              <a:rPr lang="tr" sz="1500"/>
              <a:t>HTTPS</a:t>
            </a:r>
            <a:endParaRPr sz="1500"/>
          </a:p>
          <a:p>
            <a:pPr indent="-323850" lvl="1" marL="914400" rtl="0" algn="l">
              <a:spcBef>
                <a:spcPts val="0"/>
              </a:spcBef>
              <a:spcAft>
                <a:spcPts val="0"/>
              </a:spcAft>
              <a:buSzPts val="1500"/>
              <a:buChar char="○"/>
            </a:pPr>
            <a:r>
              <a:rPr lang="tr" sz="1500"/>
              <a:t>DNS</a:t>
            </a:r>
            <a:endParaRPr sz="1500"/>
          </a:p>
          <a:p>
            <a:pPr indent="-323850" lvl="1" marL="914400" rtl="0" algn="l">
              <a:spcBef>
                <a:spcPts val="0"/>
              </a:spcBef>
              <a:spcAft>
                <a:spcPts val="0"/>
              </a:spcAft>
              <a:buSzPts val="1500"/>
              <a:buChar char="○"/>
            </a:pPr>
            <a:r>
              <a:rPr lang="tr" sz="1500"/>
              <a:t>DNS over HTTPS</a:t>
            </a:r>
            <a:endParaRPr sz="1500"/>
          </a:p>
          <a:p>
            <a:pPr indent="-323850" lvl="1" marL="914400" rtl="0" algn="l">
              <a:spcBef>
                <a:spcPts val="0"/>
              </a:spcBef>
              <a:spcAft>
                <a:spcPts val="0"/>
              </a:spcAft>
              <a:buSzPts val="1500"/>
              <a:buChar char="○"/>
            </a:pPr>
            <a:r>
              <a:rPr lang="tr" sz="1500"/>
              <a:t>SMTP</a:t>
            </a:r>
            <a:endParaRPr sz="1500"/>
          </a:p>
          <a:p>
            <a:pPr indent="-323850" lvl="1" marL="914400" rtl="0" algn="l">
              <a:spcBef>
                <a:spcPts val="0"/>
              </a:spcBef>
              <a:spcAft>
                <a:spcPts val="0"/>
              </a:spcAft>
              <a:buSzPts val="1500"/>
              <a:buChar char="○"/>
            </a:pPr>
            <a:r>
              <a:rPr lang="tr" sz="1500"/>
              <a:t>FTP</a:t>
            </a:r>
            <a:endParaRPr sz="1500"/>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84" name="Google Shape;84;p16"/>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HTTP Durum Kodları</a:t>
            </a:r>
            <a:endParaRPr/>
          </a:p>
        </p:txBody>
      </p:sp>
      <p:sp>
        <p:nvSpPr>
          <p:cNvPr id="345" name="Google Shape;345;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46" name="Google Shape;346;p52">
            <a:hlinkClick r:id="rId3"/>
          </p:cNvPr>
          <p:cNvPicPr preferRelativeResize="0"/>
          <p:nvPr/>
        </p:nvPicPr>
        <p:blipFill>
          <a:blip r:embed="rId4">
            <a:alphaModFix/>
          </a:blip>
          <a:stretch>
            <a:fillRect/>
          </a:stretch>
        </p:blipFill>
        <p:spPr>
          <a:xfrm>
            <a:off x="1484900" y="1017725"/>
            <a:ext cx="6174211" cy="3820975"/>
          </a:xfrm>
          <a:prstGeom prst="rect">
            <a:avLst/>
          </a:prstGeom>
          <a:noFill/>
          <a:ln>
            <a:noFill/>
          </a:ln>
        </p:spPr>
      </p:pic>
      <p:pic>
        <p:nvPicPr>
          <p:cNvPr id="347" name="Google Shape;347;p52"/>
          <p:cNvPicPr preferRelativeResize="0"/>
          <p:nvPr/>
        </p:nvPicPr>
        <p:blipFill>
          <a:blip r:embed="rId5">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53" name="Google Shape;353;p53"/>
          <p:cNvPicPr preferRelativeResize="0"/>
          <p:nvPr/>
        </p:nvPicPr>
        <p:blipFill>
          <a:blip r:embed="rId3">
            <a:alphaModFix/>
          </a:blip>
          <a:stretch>
            <a:fillRect/>
          </a:stretch>
        </p:blipFill>
        <p:spPr>
          <a:xfrm>
            <a:off x="364525" y="976013"/>
            <a:ext cx="8414951" cy="3191475"/>
          </a:xfrm>
          <a:prstGeom prst="rect">
            <a:avLst/>
          </a:prstGeom>
          <a:noFill/>
          <a:ln>
            <a:noFill/>
          </a:ln>
        </p:spPr>
      </p:pic>
      <p:pic>
        <p:nvPicPr>
          <p:cNvPr id="354" name="Google Shape;354;p53"/>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Cookie (Çerez)</a:t>
            </a:r>
            <a:endParaRPr/>
          </a:p>
        </p:txBody>
      </p:sp>
      <p:sp>
        <p:nvSpPr>
          <p:cNvPr id="360" name="Google Shape;36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sp>
        <p:nvSpPr>
          <p:cNvPr id="361" name="Google Shape;361;p54"/>
          <p:cNvSpPr txBox="1"/>
          <p:nvPr>
            <p:ph type="title"/>
          </p:nvPr>
        </p:nvSpPr>
        <p:spPr>
          <a:xfrm>
            <a:off x="311700" y="1242825"/>
            <a:ext cx="8520600" cy="5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tr" sz="1800">
                <a:solidFill>
                  <a:srgbClr val="000000"/>
                </a:solidFill>
                <a:latin typeface="Nunito"/>
                <a:ea typeface="Nunito"/>
                <a:cs typeface="Nunito"/>
                <a:sym typeface="Nunito"/>
              </a:rPr>
              <a:t>Durum bilgisi tutar</a:t>
            </a:r>
            <a:endParaRPr b="0" sz="1800">
              <a:solidFill>
                <a:srgbClr val="000000"/>
              </a:solidFill>
              <a:latin typeface="Nunito"/>
              <a:ea typeface="Nunito"/>
              <a:cs typeface="Nunito"/>
              <a:sym typeface="Nunito"/>
            </a:endParaRPr>
          </a:p>
          <a:p>
            <a:pPr indent="0" lvl="0" marL="0" rtl="0" algn="l">
              <a:spcBef>
                <a:spcPts val="0"/>
              </a:spcBef>
              <a:spcAft>
                <a:spcPts val="0"/>
              </a:spcAft>
              <a:buNone/>
            </a:pPr>
            <a:r>
              <a:t/>
            </a:r>
            <a:endParaRPr b="0" sz="1800">
              <a:solidFill>
                <a:srgbClr val="000000"/>
              </a:solidFill>
              <a:latin typeface="Nunito"/>
              <a:ea typeface="Nunito"/>
              <a:cs typeface="Nunito"/>
              <a:sym typeface="Nunito"/>
            </a:endParaRPr>
          </a:p>
          <a:p>
            <a:pPr indent="0" lvl="0" marL="0" rtl="0" algn="l">
              <a:spcBef>
                <a:spcPts val="0"/>
              </a:spcBef>
              <a:spcAft>
                <a:spcPts val="0"/>
              </a:spcAft>
              <a:buNone/>
            </a:pPr>
            <a:r>
              <a:t/>
            </a:r>
            <a:endParaRPr b="0" sz="1800">
              <a:solidFill>
                <a:srgbClr val="000000"/>
              </a:solidFill>
              <a:latin typeface="Nunito"/>
              <a:ea typeface="Nunito"/>
              <a:cs typeface="Nunito"/>
              <a:sym typeface="Nunito"/>
            </a:endParaRPr>
          </a:p>
        </p:txBody>
      </p:sp>
      <p:pic>
        <p:nvPicPr>
          <p:cNvPr id="362" name="Google Shape;362;p54"/>
          <p:cNvPicPr preferRelativeResize="0"/>
          <p:nvPr/>
        </p:nvPicPr>
        <p:blipFill>
          <a:blip r:embed="rId3">
            <a:alphaModFix/>
          </a:blip>
          <a:stretch>
            <a:fillRect/>
          </a:stretch>
        </p:blipFill>
        <p:spPr>
          <a:xfrm>
            <a:off x="1602625" y="1750425"/>
            <a:ext cx="5722725" cy="2969225"/>
          </a:xfrm>
          <a:prstGeom prst="rect">
            <a:avLst/>
          </a:prstGeom>
          <a:noFill/>
          <a:ln>
            <a:noFill/>
          </a:ln>
        </p:spPr>
      </p:pic>
      <p:pic>
        <p:nvPicPr>
          <p:cNvPr id="363" name="Google Shape;363;p54"/>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69" name="Google Shape;369;p55"/>
          <p:cNvPicPr preferRelativeResize="0"/>
          <p:nvPr/>
        </p:nvPicPr>
        <p:blipFill>
          <a:blip r:embed="rId3">
            <a:alphaModFix/>
          </a:blip>
          <a:stretch>
            <a:fillRect/>
          </a:stretch>
        </p:blipFill>
        <p:spPr>
          <a:xfrm>
            <a:off x="2502451" y="575625"/>
            <a:ext cx="4139100" cy="3992250"/>
          </a:xfrm>
          <a:prstGeom prst="rect">
            <a:avLst/>
          </a:prstGeom>
          <a:noFill/>
          <a:ln>
            <a:noFill/>
          </a:ln>
        </p:spPr>
      </p:pic>
      <p:pic>
        <p:nvPicPr>
          <p:cNvPr id="370" name="Google Shape;370;p55"/>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Web Cache</a:t>
            </a:r>
            <a:endParaRPr/>
          </a:p>
        </p:txBody>
      </p:sp>
      <p:sp>
        <p:nvSpPr>
          <p:cNvPr id="376" name="Google Shape;376;p56"/>
          <p:cNvSpPr txBox="1"/>
          <p:nvPr>
            <p:ph idx="1" type="body"/>
          </p:nvPr>
        </p:nvSpPr>
        <p:spPr>
          <a:xfrm>
            <a:off x="311700" y="1375275"/>
            <a:ext cx="8520600" cy="31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Web cache, çok istenilen objelerin bize daha yakın bir serverda tutulup  objelerin bu serverdan alınmasıdır.</a:t>
            </a:r>
            <a:endParaRPr/>
          </a:p>
          <a:p>
            <a:pPr indent="0" lvl="0" marL="0" rtl="0" algn="l">
              <a:spcBef>
                <a:spcPts val="1600"/>
              </a:spcBef>
              <a:spcAft>
                <a:spcPts val="1600"/>
              </a:spcAft>
              <a:buNone/>
            </a:pPr>
            <a:r>
              <a:t/>
            </a:r>
            <a:endParaRPr/>
          </a:p>
        </p:txBody>
      </p:sp>
      <p:sp>
        <p:nvSpPr>
          <p:cNvPr id="377" name="Google Shape;37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78" name="Google Shape;378;p56"/>
          <p:cNvPicPr preferRelativeResize="0"/>
          <p:nvPr/>
        </p:nvPicPr>
        <p:blipFill>
          <a:blip r:embed="rId3">
            <a:alphaModFix/>
          </a:blip>
          <a:stretch>
            <a:fillRect/>
          </a:stretch>
        </p:blipFill>
        <p:spPr>
          <a:xfrm>
            <a:off x="1957375" y="2115888"/>
            <a:ext cx="5229225" cy="2390775"/>
          </a:xfrm>
          <a:prstGeom prst="rect">
            <a:avLst/>
          </a:prstGeom>
          <a:noFill/>
          <a:ln>
            <a:noFill/>
          </a:ln>
        </p:spPr>
      </p:pic>
      <p:pic>
        <p:nvPicPr>
          <p:cNvPr id="379" name="Google Shape;379;p56"/>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HTTPS</a:t>
            </a:r>
            <a:endParaRPr/>
          </a:p>
        </p:txBody>
      </p:sp>
      <p:sp>
        <p:nvSpPr>
          <p:cNvPr id="385" name="Google Shape;385;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SzPts val="1800"/>
              <a:buChar char="★"/>
            </a:pPr>
            <a:r>
              <a:rPr lang="tr"/>
              <a:t>İletişim</a:t>
            </a:r>
            <a:r>
              <a:rPr lang="tr"/>
              <a:t> </a:t>
            </a:r>
            <a:r>
              <a:rPr lang="tr"/>
              <a:t>SSL</a:t>
            </a:r>
            <a:r>
              <a:rPr lang="tr"/>
              <a:t>/TLS ile şifrelenir.</a:t>
            </a:r>
            <a:endParaRPr/>
          </a:p>
          <a:p>
            <a:pPr indent="-342900" lvl="0" marL="457200" rtl="0" algn="l">
              <a:lnSpc>
                <a:spcPct val="200000"/>
              </a:lnSpc>
              <a:spcBef>
                <a:spcPts val="0"/>
              </a:spcBef>
              <a:spcAft>
                <a:spcPts val="0"/>
              </a:spcAft>
              <a:buClr>
                <a:schemeClr val="dk1"/>
              </a:buClr>
              <a:buSzPts val="1800"/>
              <a:buChar char="★"/>
            </a:pPr>
            <a:r>
              <a:rPr lang="tr">
                <a:solidFill>
                  <a:schemeClr val="dk1"/>
                </a:solidFill>
              </a:rPr>
              <a:t>HTTPS için temel motivasyon, erişilen web sitesinin kimlik doğrulaması ve aktarılan verilerin alışverişi sırasında gizliliğin ve bütünlüğünün korunmasıdır.</a:t>
            </a:r>
            <a:endParaRPr/>
          </a:p>
          <a:p>
            <a:pPr indent="-342900" lvl="0" marL="457200" rtl="0" algn="l">
              <a:lnSpc>
                <a:spcPct val="200000"/>
              </a:lnSpc>
              <a:spcBef>
                <a:spcPts val="0"/>
              </a:spcBef>
              <a:spcAft>
                <a:spcPts val="0"/>
              </a:spcAft>
              <a:buSzPts val="1800"/>
              <a:buChar char="★"/>
            </a:pPr>
            <a:r>
              <a:rPr lang="tr"/>
              <a:t>Man in the middle saldırısına karşı koruma sağlar.</a:t>
            </a:r>
            <a:endParaRPr/>
          </a:p>
          <a:p>
            <a:pPr indent="-342900" lvl="0" marL="457200" rtl="0" algn="l">
              <a:lnSpc>
                <a:spcPct val="200000"/>
              </a:lnSpc>
              <a:spcBef>
                <a:spcPts val="0"/>
              </a:spcBef>
              <a:spcAft>
                <a:spcPts val="0"/>
              </a:spcAft>
              <a:buSzPts val="1800"/>
              <a:buChar char="★"/>
            </a:pPr>
            <a:r>
              <a:rPr lang="tr"/>
              <a:t>Port numarası:443</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86" name="Google Shape;386;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87" name="Google Shape;387;p57"/>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DNS</a:t>
            </a:r>
            <a:endParaRPr/>
          </a:p>
        </p:txBody>
      </p:sp>
      <p:sp>
        <p:nvSpPr>
          <p:cNvPr id="393" name="Google Shape;393;p58"/>
          <p:cNvSpPr txBox="1"/>
          <p:nvPr>
            <p:ph idx="1" type="body"/>
          </p:nvPr>
        </p:nvSpPr>
        <p:spPr>
          <a:xfrm>
            <a:off x="311700" y="1430475"/>
            <a:ext cx="8520600" cy="31383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b="1" lang="tr">
                <a:solidFill>
                  <a:schemeClr val="dk1"/>
                </a:solidFill>
              </a:rPr>
              <a:t>D</a:t>
            </a:r>
            <a:r>
              <a:rPr lang="tr">
                <a:solidFill>
                  <a:schemeClr val="dk1"/>
                </a:solidFill>
              </a:rPr>
              <a:t>omain </a:t>
            </a:r>
            <a:r>
              <a:rPr b="1" lang="tr">
                <a:solidFill>
                  <a:schemeClr val="dk1"/>
                </a:solidFill>
              </a:rPr>
              <a:t>N</a:t>
            </a:r>
            <a:r>
              <a:rPr lang="tr">
                <a:solidFill>
                  <a:schemeClr val="dk1"/>
                </a:solidFill>
              </a:rPr>
              <a:t>ame </a:t>
            </a:r>
            <a:r>
              <a:rPr b="1" lang="tr">
                <a:solidFill>
                  <a:schemeClr val="dk1"/>
                </a:solidFill>
              </a:rPr>
              <a:t>S</a:t>
            </a:r>
            <a:r>
              <a:rPr lang="tr">
                <a:solidFill>
                  <a:schemeClr val="dk1"/>
                </a:solidFill>
              </a:rPr>
              <a:t>ystem</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tr">
                <a:solidFill>
                  <a:schemeClr val="dk1"/>
                </a:solidFill>
              </a:rPr>
              <a:t>IP Adresi-Alan Adı Eşlemesi</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tr">
                <a:solidFill>
                  <a:schemeClr val="dk1"/>
                </a:solidFill>
              </a:rPr>
              <a:t>Port numarası:53</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94" name="Google Shape;39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395" name="Google Shape;395;p58"/>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01" name="Google Shape;401;p59"/>
          <p:cNvPicPr preferRelativeResize="0"/>
          <p:nvPr/>
        </p:nvPicPr>
        <p:blipFill>
          <a:blip r:embed="rId3">
            <a:alphaModFix/>
          </a:blip>
          <a:stretch>
            <a:fillRect/>
          </a:stretch>
        </p:blipFill>
        <p:spPr>
          <a:xfrm>
            <a:off x="904875" y="471475"/>
            <a:ext cx="7334250" cy="4200525"/>
          </a:xfrm>
          <a:prstGeom prst="rect">
            <a:avLst/>
          </a:prstGeom>
          <a:noFill/>
          <a:ln>
            <a:noFill/>
          </a:ln>
        </p:spPr>
      </p:pic>
      <p:pic>
        <p:nvPicPr>
          <p:cNvPr id="402" name="Google Shape;402;p59"/>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08" name="Google Shape;408;p60"/>
          <p:cNvPicPr preferRelativeResize="0"/>
          <p:nvPr/>
        </p:nvPicPr>
        <p:blipFill>
          <a:blip r:embed="rId3">
            <a:alphaModFix/>
          </a:blip>
          <a:stretch>
            <a:fillRect/>
          </a:stretch>
        </p:blipFill>
        <p:spPr>
          <a:xfrm>
            <a:off x="2826713" y="218125"/>
            <a:ext cx="3490576" cy="4838700"/>
          </a:xfrm>
          <a:prstGeom prst="rect">
            <a:avLst/>
          </a:prstGeom>
          <a:noFill/>
          <a:ln>
            <a:noFill/>
          </a:ln>
        </p:spPr>
      </p:pic>
      <p:pic>
        <p:nvPicPr>
          <p:cNvPr id="409" name="Google Shape;409;p60"/>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DNS over HTTPS</a:t>
            </a:r>
            <a:endParaRPr/>
          </a:p>
        </p:txBody>
      </p:sp>
      <p:sp>
        <p:nvSpPr>
          <p:cNvPr id="415" name="Google Shape;415;p61"/>
          <p:cNvSpPr txBox="1"/>
          <p:nvPr>
            <p:ph idx="1" type="body"/>
          </p:nvPr>
        </p:nvSpPr>
        <p:spPr>
          <a:xfrm>
            <a:off x="311700" y="1463575"/>
            <a:ext cx="8520600" cy="31053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tr"/>
              <a:t>Sorguların ISP tarafından filtrelenmesini önler</a:t>
            </a:r>
            <a:endParaRPr/>
          </a:p>
          <a:p>
            <a:pPr indent="-342900" lvl="0" marL="457200" rtl="0" algn="l">
              <a:lnSpc>
                <a:spcPct val="200000"/>
              </a:lnSpc>
              <a:spcBef>
                <a:spcPts val="0"/>
              </a:spcBef>
              <a:spcAft>
                <a:spcPts val="0"/>
              </a:spcAft>
              <a:buSzPts val="1800"/>
              <a:buChar char="★"/>
            </a:pPr>
            <a:r>
              <a:rPr lang="tr"/>
              <a:t>Man in the middle saldırılarına karşı kullanılır</a:t>
            </a:r>
            <a:endParaRPr/>
          </a:p>
          <a:p>
            <a:pPr indent="-342900" lvl="0" marL="457200" rtl="0" algn="l">
              <a:lnSpc>
                <a:spcPct val="200000"/>
              </a:lnSpc>
              <a:spcBef>
                <a:spcPts val="0"/>
              </a:spcBef>
              <a:spcAft>
                <a:spcPts val="0"/>
              </a:spcAft>
              <a:buSzPts val="1800"/>
              <a:buChar char="★"/>
            </a:pPr>
            <a:r>
              <a:rPr lang="tr"/>
              <a:t>Kullanıcı gizliliği ve güvenliğin artırılması amaçlanır</a:t>
            </a:r>
            <a:endParaRPr/>
          </a:p>
        </p:txBody>
      </p:sp>
      <p:sp>
        <p:nvSpPr>
          <p:cNvPr id="416" name="Google Shape;416;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17" name="Google Shape;417;p61"/>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Dünyada İnternetin Tarihi</a:t>
            </a:r>
            <a:endParaRPr b="1"/>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91" name="Google Shape;91;p17"/>
          <p:cNvPicPr preferRelativeResize="0"/>
          <p:nvPr/>
        </p:nvPicPr>
        <p:blipFill>
          <a:blip r:embed="rId3">
            <a:alphaModFix/>
          </a:blip>
          <a:stretch>
            <a:fillRect/>
          </a:stretch>
        </p:blipFill>
        <p:spPr>
          <a:xfrm>
            <a:off x="7702500" y="10625"/>
            <a:ext cx="1441500" cy="1441500"/>
          </a:xfrm>
          <a:prstGeom prst="rect">
            <a:avLst/>
          </a:prstGeom>
          <a:noFill/>
          <a:ln>
            <a:noFill/>
          </a:ln>
        </p:spPr>
      </p:pic>
      <p:pic>
        <p:nvPicPr>
          <p:cNvPr id="92" name="Google Shape;92;p17">
            <a:hlinkClick r:id="rId4"/>
          </p:cNvPr>
          <p:cNvPicPr preferRelativeResize="0"/>
          <p:nvPr/>
        </p:nvPicPr>
        <p:blipFill>
          <a:blip r:embed="rId5">
            <a:alphaModFix/>
          </a:blip>
          <a:stretch>
            <a:fillRect/>
          </a:stretch>
        </p:blipFill>
        <p:spPr>
          <a:xfrm>
            <a:off x="2894400" y="1308050"/>
            <a:ext cx="3355175" cy="3355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SMTP</a:t>
            </a:r>
            <a:endParaRPr/>
          </a:p>
        </p:txBody>
      </p:sp>
      <p:sp>
        <p:nvSpPr>
          <p:cNvPr id="423" name="Google Shape;423;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b="1" lang="tr">
                <a:solidFill>
                  <a:schemeClr val="dk1"/>
                </a:solidFill>
              </a:rPr>
              <a:t>S</a:t>
            </a:r>
            <a:r>
              <a:rPr lang="tr">
                <a:solidFill>
                  <a:schemeClr val="dk1"/>
                </a:solidFill>
              </a:rPr>
              <a:t>imple </a:t>
            </a:r>
            <a:r>
              <a:rPr b="1" lang="tr">
                <a:solidFill>
                  <a:schemeClr val="dk1"/>
                </a:solidFill>
              </a:rPr>
              <a:t>M</a:t>
            </a:r>
            <a:r>
              <a:rPr lang="tr">
                <a:solidFill>
                  <a:schemeClr val="dk1"/>
                </a:solidFill>
              </a:rPr>
              <a:t>ail </a:t>
            </a:r>
            <a:r>
              <a:rPr b="1" lang="tr">
                <a:solidFill>
                  <a:schemeClr val="dk1"/>
                </a:solidFill>
              </a:rPr>
              <a:t>T</a:t>
            </a:r>
            <a:r>
              <a:rPr lang="tr">
                <a:solidFill>
                  <a:schemeClr val="dk1"/>
                </a:solidFill>
              </a:rPr>
              <a:t>ransfer </a:t>
            </a:r>
            <a:r>
              <a:rPr b="1" lang="tr">
                <a:solidFill>
                  <a:schemeClr val="dk1"/>
                </a:solidFill>
              </a:rPr>
              <a:t>P</a:t>
            </a:r>
            <a:r>
              <a:rPr lang="tr">
                <a:solidFill>
                  <a:schemeClr val="dk1"/>
                </a:solidFill>
              </a:rPr>
              <a:t>rotocol</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tr">
                <a:solidFill>
                  <a:schemeClr val="dk1"/>
                </a:solidFill>
              </a:rPr>
              <a:t>Bir e-posta göndermek için sunucu ile istemci arasındaki iletişim şeklini belirleyen protokoldür.</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tr">
                <a:solidFill>
                  <a:schemeClr val="dk1"/>
                </a:solidFill>
              </a:rPr>
              <a:t>E-posta almak için POP3 ya da IMAP protokolü kullanılır. </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tr">
                <a:solidFill>
                  <a:schemeClr val="dk1"/>
                </a:solidFill>
              </a:rPr>
              <a:t>Port numarası:25</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424" name="Google Shape;424;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25" name="Google Shape;425;p62"/>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31" name="Google Shape;431;p63"/>
          <p:cNvPicPr preferRelativeResize="0"/>
          <p:nvPr/>
        </p:nvPicPr>
        <p:blipFill>
          <a:blip r:embed="rId3">
            <a:alphaModFix/>
          </a:blip>
          <a:stretch>
            <a:fillRect/>
          </a:stretch>
        </p:blipFill>
        <p:spPr>
          <a:xfrm>
            <a:off x="800100" y="495300"/>
            <a:ext cx="7543800" cy="4152900"/>
          </a:xfrm>
          <a:prstGeom prst="rect">
            <a:avLst/>
          </a:prstGeom>
          <a:noFill/>
          <a:ln>
            <a:noFill/>
          </a:ln>
        </p:spPr>
      </p:pic>
      <p:pic>
        <p:nvPicPr>
          <p:cNvPr id="432" name="Google Shape;432;p63"/>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POP3</a:t>
            </a:r>
            <a:endParaRPr/>
          </a:p>
        </p:txBody>
      </p:sp>
      <p:sp>
        <p:nvSpPr>
          <p:cNvPr id="438" name="Google Shape;43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39" name="Google Shape;439;p64"/>
          <p:cNvPicPr preferRelativeResize="0"/>
          <p:nvPr/>
        </p:nvPicPr>
        <p:blipFill>
          <a:blip r:embed="rId3">
            <a:alphaModFix/>
          </a:blip>
          <a:stretch>
            <a:fillRect/>
          </a:stretch>
        </p:blipFill>
        <p:spPr>
          <a:xfrm>
            <a:off x="7702500" y="10625"/>
            <a:ext cx="1441500" cy="1441500"/>
          </a:xfrm>
          <a:prstGeom prst="rect">
            <a:avLst/>
          </a:prstGeom>
          <a:noFill/>
          <a:ln>
            <a:noFill/>
          </a:ln>
        </p:spPr>
      </p:pic>
      <p:sp>
        <p:nvSpPr>
          <p:cNvPr id="440" name="Google Shape;440;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Char char="★"/>
            </a:pPr>
            <a:r>
              <a:rPr lang="tr">
                <a:solidFill>
                  <a:schemeClr val="dk1"/>
                </a:solidFill>
              </a:rPr>
              <a:t>Sade bir yapısı vardır.</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tr">
                <a:solidFill>
                  <a:schemeClr val="dk1"/>
                </a:solidFill>
              </a:rPr>
              <a:t>Mesajlar lokalde tutulur.</a:t>
            </a:r>
            <a:endParaRPr>
              <a:solidFill>
                <a:schemeClr val="dk1"/>
              </a:solidFill>
            </a:endParaRPr>
          </a:p>
          <a:p>
            <a:pPr indent="0" lvl="0" marL="457200" rtl="0" algn="l">
              <a:lnSpc>
                <a:spcPct val="200000"/>
              </a:lnSpc>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46" name="Google Shape;446;p65"/>
          <p:cNvPicPr preferRelativeResize="0"/>
          <p:nvPr/>
        </p:nvPicPr>
        <p:blipFill>
          <a:blip r:embed="rId3">
            <a:alphaModFix/>
          </a:blip>
          <a:stretch>
            <a:fillRect/>
          </a:stretch>
        </p:blipFill>
        <p:spPr>
          <a:xfrm>
            <a:off x="2190750" y="190500"/>
            <a:ext cx="4762500" cy="4762500"/>
          </a:xfrm>
          <a:prstGeom prst="rect">
            <a:avLst/>
          </a:prstGeom>
          <a:noFill/>
          <a:ln>
            <a:noFill/>
          </a:ln>
        </p:spPr>
      </p:pic>
      <p:pic>
        <p:nvPicPr>
          <p:cNvPr id="447" name="Google Shape;447;p65"/>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IMAP</a:t>
            </a:r>
            <a:endParaRPr/>
          </a:p>
        </p:txBody>
      </p:sp>
      <p:sp>
        <p:nvSpPr>
          <p:cNvPr id="453" name="Google Shape;453;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tr"/>
              <a:t>POP3’ten daha karmaşık.</a:t>
            </a:r>
            <a:endParaRPr/>
          </a:p>
          <a:p>
            <a:pPr indent="-342900" lvl="0" marL="457200" rtl="0" algn="l">
              <a:lnSpc>
                <a:spcPct val="200000"/>
              </a:lnSpc>
              <a:spcBef>
                <a:spcPts val="0"/>
              </a:spcBef>
              <a:spcAft>
                <a:spcPts val="0"/>
              </a:spcAft>
              <a:buSzPts val="1800"/>
              <a:buChar char="★"/>
            </a:pPr>
            <a:r>
              <a:rPr lang="tr"/>
              <a:t>Mesajlar sunucuda tutulur.</a:t>
            </a:r>
            <a:endParaRPr/>
          </a:p>
          <a:p>
            <a:pPr indent="-342900" lvl="0" marL="457200" rtl="0" algn="l">
              <a:lnSpc>
                <a:spcPct val="200000"/>
              </a:lnSpc>
              <a:spcBef>
                <a:spcPts val="0"/>
              </a:spcBef>
              <a:spcAft>
                <a:spcPts val="0"/>
              </a:spcAft>
              <a:buSzPts val="1800"/>
              <a:buChar char="★"/>
            </a:pPr>
            <a:r>
              <a:rPr lang="tr"/>
              <a:t>Sunucu ile senkronize çalışır.</a:t>
            </a:r>
            <a:endParaRPr/>
          </a:p>
          <a:p>
            <a:pPr indent="-342900" lvl="0" marL="457200" rtl="0" algn="l">
              <a:lnSpc>
                <a:spcPct val="200000"/>
              </a:lnSpc>
              <a:spcBef>
                <a:spcPts val="0"/>
              </a:spcBef>
              <a:spcAft>
                <a:spcPts val="0"/>
              </a:spcAft>
              <a:buSzPts val="1800"/>
              <a:buChar char="★"/>
            </a:pPr>
            <a:r>
              <a:rPr lang="tr"/>
              <a:t>Kullanıcı mesajları klasörler içinde organize edebilir.</a:t>
            </a:r>
            <a:endParaRPr/>
          </a:p>
        </p:txBody>
      </p:sp>
      <p:sp>
        <p:nvSpPr>
          <p:cNvPr id="454" name="Google Shape;454;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55" name="Google Shape;455;p66"/>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FTP</a:t>
            </a:r>
            <a:endParaRPr/>
          </a:p>
        </p:txBody>
      </p:sp>
      <p:sp>
        <p:nvSpPr>
          <p:cNvPr id="461" name="Google Shape;461;p67"/>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tr"/>
              <a:t>File Transfer Protocol</a:t>
            </a:r>
            <a:endParaRPr/>
          </a:p>
          <a:p>
            <a:pPr indent="-342900" lvl="0" marL="457200" rtl="0" algn="l">
              <a:lnSpc>
                <a:spcPct val="200000"/>
              </a:lnSpc>
              <a:spcBef>
                <a:spcPts val="0"/>
              </a:spcBef>
              <a:spcAft>
                <a:spcPts val="0"/>
              </a:spcAft>
              <a:buSzPts val="1800"/>
              <a:buChar char="★"/>
            </a:pPr>
            <a:r>
              <a:rPr lang="tr"/>
              <a:t>Dosya aktarımı</a:t>
            </a:r>
            <a:endParaRPr/>
          </a:p>
          <a:p>
            <a:pPr indent="-342900" lvl="0" marL="457200" rtl="0" algn="l">
              <a:lnSpc>
                <a:spcPct val="200000"/>
              </a:lnSpc>
              <a:spcBef>
                <a:spcPts val="0"/>
              </a:spcBef>
              <a:spcAft>
                <a:spcPts val="0"/>
              </a:spcAft>
              <a:buSzPts val="1800"/>
              <a:buChar char="★"/>
            </a:pPr>
            <a:r>
              <a:rPr lang="tr"/>
              <a:t>Port numarası:20,21</a:t>
            </a:r>
            <a:endParaRPr/>
          </a:p>
        </p:txBody>
      </p:sp>
      <p:sp>
        <p:nvSpPr>
          <p:cNvPr id="462" name="Google Shape;462;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63" name="Google Shape;463;p67"/>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Uygulama Katmanı Saldırıları	</a:t>
            </a:r>
            <a:endParaRPr/>
          </a:p>
        </p:txBody>
      </p:sp>
      <p:sp>
        <p:nvSpPr>
          <p:cNvPr id="469" name="Google Shape;46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tr"/>
              <a:t>DNS</a:t>
            </a:r>
            <a:r>
              <a:rPr lang="tr"/>
              <a:t> Cache Poisoning</a:t>
            </a:r>
            <a:endParaRPr/>
          </a:p>
          <a:p>
            <a:pPr indent="-342900" lvl="0" marL="457200" rtl="0" algn="l">
              <a:lnSpc>
                <a:spcPct val="200000"/>
              </a:lnSpc>
              <a:spcBef>
                <a:spcPts val="0"/>
              </a:spcBef>
              <a:spcAft>
                <a:spcPts val="0"/>
              </a:spcAft>
              <a:buSzPts val="1800"/>
              <a:buChar char="★"/>
            </a:pPr>
            <a:r>
              <a:rPr lang="tr"/>
              <a:t>DDOS</a:t>
            </a:r>
            <a:endParaRPr/>
          </a:p>
        </p:txBody>
      </p:sp>
      <p:sp>
        <p:nvSpPr>
          <p:cNvPr id="470" name="Google Shape;470;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71" name="Google Shape;471;p68"/>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tr"/>
              <a:t>DNS Cache Poisoning</a:t>
            </a:r>
            <a:endParaRPr u="sng"/>
          </a:p>
          <a:p>
            <a:pPr indent="0" lvl="0" marL="0" rtl="0" algn="l">
              <a:spcBef>
                <a:spcPts val="400"/>
              </a:spcBef>
              <a:spcAft>
                <a:spcPts val="0"/>
              </a:spcAft>
              <a:buNone/>
            </a:pPr>
            <a:r>
              <a:t/>
            </a:r>
            <a:endParaRPr/>
          </a:p>
        </p:txBody>
      </p:sp>
      <p:sp>
        <p:nvSpPr>
          <p:cNvPr id="477" name="Google Shape;47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78" name="Google Shape;478;p69"/>
          <p:cNvPicPr preferRelativeResize="0"/>
          <p:nvPr/>
        </p:nvPicPr>
        <p:blipFill>
          <a:blip r:embed="rId3">
            <a:alphaModFix/>
          </a:blip>
          <a:stretch>
            <a:fillRect/>
          </a:stretch>
        </p:blipFill>
        <p:spPr>
          <a:xfrm>
            <a:off x="1021801" y="731574"/>
            <a:ext cx="6587999" cy="3990751"/>
          </a:xfrm>
          <a:prstGeom prst="rect">
            <a:avLst/>
          </a:prstGeom>
          <a:noFill/>
          <a:ln>
            <a:noFill/>
          </a:ln>
        </p:spPr>
      </p:pic>
      <p:pic>
        <p:nvPicPr>
          <p:cNvPr id="479" name="Google Shape;479;p69"/>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0" lang="tr" sz="1000">
                <a:solidFill>
                  <a:schemeClr val="dk2"/>
                </a:solidFill>
              </a:rPr>
              <a:t>‹#›</a:t>
            </a:fld>
            <a:endParaRPr b="0" sz="1000">
              <a:solidFill>
                <a:schemeClr val="dk2"/>
              </a:solidFill>
            </a:endParaRPr>
          </a:p>
        </p:txBody>
      </p:sp>
      <p:pic>
        <p:nvPicPr>
          <p:cNvPr id="485" name="Google Shape;485;p70"/>
          <p:cNvPicPr preferRelativeResize="0"/>
          <p:nvPr/>
        </p:nvPicPr>
        <p:blipFill>
          <a:blip r:embed="rId3">
            <a:alphaModFix/>
          </a:blip>
          <a:stretch>
            <a:fillRect/>
          </a:stretch>
        </p:blipFill>
        <p:spPr>
          <a:xfrm>
            <a:off x="7702500" y="10625"/>
            <a:ext cx="1441500" cy="1441500"/>
          </a:xfrm>
          <a:prstGeom prst="rect">
            <a:avLst/>
          </a:prstGeom>
          <a:noFill/>
          <a:ln>
            <a:noFill/>
          </a:ln>
        </p:spPr>
      </p:pic>
      <p:pic>
        <p:nvPicPr>
          <p:cNvPr id="486" name="Google Shape;486;p70"/>
          <p:cNvPicPr preferRelativeResize="0"/>
          <p:nvPr/>
        </p:nvPicPr>
        <p:blipFill>
          <a:blip r:embed="rId4">
            <a:alphaModFix/>
          </a:blip>
          <a:stretch>
            <a:fillRect/>
          </a:stretch>
        </p:blipFill>
        <p:spPr>
          <a:xfrm>
            <a:off x="1277988" y="324675"/>
            <a:ext cx="6588001" cy="44941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92" name="Google Shape;492;p71"/>
          <p:cNvPicPr preferRelativeResize="0"/>
          <p:nvPr/>
        </p:nvPicPr>
        <p:blipFill>
          <a:blip r:embed="rId3">
            <a:alphaModFix/>
          </a:blip>
          <a:stretch>
            <a:fillRect/>
          </a:stretch>
        </p:blipFill>
        <p:spPr>
          <a:xfrm>
            <a:off x="7702500" y="10625"/>
            <a:ext cx="1441500" cy="1441500"/>
          </a:xfrm>
          <a:prstGeom prst="rect">
            <a:avLst/>
          </a:prstGeom>
          <a:noFill/>
          <a:ln>
            <a:noFill/>
          </a:ln>
        </p:spPr>
      </p:pic>
      <p:pic>
        <p:nvPicPr>
          <p:cNvPr id="493" name="Google Shape;493;p71"/>
          <p:cNvPicPr preferRelativeResize="0"/>
          <p:nvPr/>
        </p:nvPicPr>
        <p:blipFill>
          <a:blip r:embed="rId4">
            <a:alphaModFix/>
          </a:blip>
          <a:stretch>
            <a:fillRect/>
          </a:stretch>
        </p:blipFill>
        <p:spPr>
          <a:xfrm>
            <a:off x="1278000" y="152400"/>
            <a:ext cx="658800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Türkiye’de İnternetin Tarihi</a:t>
            </a:r>
            <a:endParaRPr b="1"/>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99" name="Google Shape;99;p18"/>
          <p:cNvPicPr preferRelativeResize="0"/>
          <p:nvPr/>
        </p:nvPicPr>
        <p:blipFill>
          <a:blip r:embed="rId3">
            <a:alphaModFix/>
          </a:blip>
          <a:stretch>
            <a:fillRect/>
          </a:stretch>
        </p:blipFill>
        <p:spPr>
          <a:xfrm>
            <a:off x="7702500" y="10625"/>
            <a:ext cx="1441500" cy="1441500"/>
          </a:xfrm>
          <a:prstGeom prst="rect">
            <a:avLst/>
          </a:prstGeom>
          <a:noFill/>
          <a:ln>
            <a:noFill/>
          </a:ln>
        </p:spPr>
      </p:pic>
      <p:pic>
        <p:nvPicPr>
          <p:cNvPr id="100" name="Google Shape;100;p18">
            <a:hlinkClick r:id="rId4"/>
          </p:cNvPr>
          <p:cNvPicPr preferRelativeResize="0"/>
          <p:nvPr/>
        </p:nvPicPr>
        <p:blipFill>
          <a:blip r:embed="rId5">
            <a:alphaModFix/>
          </a:blip>
          <a:stretch>
            <a:fillRect/>
          </a:stretch>
        </p:blipFill>
        <p:spPr>
          <a:xfrm>
            <a:off x="2894400" y="1308050"/>
            <a:ext cx="3355175" cy="3355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499" name="Google Shape;499;p72"/>
          <p:cNvPicPr preferRelativeResize="0"/>
          <p:nvPr/>
        </p:nvPicPr>
        <p:blipFill>
          <a:blip r:embed="rId3">
            <a:alphaModFix/>
          </a:blip>
          <a:stretch>
            <a:fillRect/>
          </a:stretch>
        </p:blipFill>
        <p:spPr>
          <a:xfrm>
            <a:off x="7702500" y="10625"/>
            <a:ext cx="1441500" cy="1441500"/>
          </a:xfrm>
          <a:prstGeom prst="rect">
            <a:avLst/>
          </a:prstGeom>
          <a:noFill/>
          <a:ln>
            <a:noFill/>
          </a:ln>
        </p:spPr>
      </p:pic>
      <p:pic>
        <p:nvPicPr>
          <p:cNvPr id="500" name="Google Shape;500;p72"/>
          <p:cNvPicPr preferRelativeResize="0"/>
          <p:nvPr/>
        </p:nvPicPr>
        <p:blipFill>
          <a:blip r:embed="rId4">
            <a:alphaModFix/>
          </a:blip>
          <a:stretch>
            <a:fillRect/>
          </a:stretch>
        </p:blipFill>
        <p:spPr>
          <a:xfrm>
            <a:off x="1278000" y="152400"/>
            <a:ext cx="6588001"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tr" sz="1400">
                <a:solidFill>
                  <a:srgbClr val="002356"/>
                </a:solidFill>
              </a:rPr>
              <a:t>‹#›</a:t>
            </a:fld>
            <a:endParaRPr b="1" sz="1400">
              <a:solidFill>
                <a:srgbClr val="002356"/>
              </a:solidFill>
            </a:endParaRPr>
          </a:p>
        </p:txBody>
      </p:sp>
      <p:sp>
        <p:nvSpPr>
          <p:cNvPr id="506" name="Google Shape;50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DDOS</a:t>
            </a:r>
            <a:endParaRPr/>
          </a:p>
        </p:txBody>
      </p:sp>
      <p:pic>
        <p:nvPicPr>
          <p:cNvPr id="507" name="Google Shape;507;p73"/>
          <p:cNvPicPr preferRelativeResize="0"/>
          <p:nvPr/>
        </p:nvPicPr>
        <p:blipFill>
          <a:blip r:embed="rId3">
            <a:alphaModFix/>
          </a:blip>
          <a:stretch>
            <a:fillRect/>
          </a:stretch>
        </p:blipFill>
        <p:spPr>
          <a:xfrm>
            <a:off x="1694625" y="661263"/>
            <a:ext cx="5754735" cy="3820975"/>
          </a:xfrm>
          <a:prstGeom prst="rect">
            <a:avLst/>
          </a:prstGeom>
          <a:noFill/>
          <a:ln>
            <a:noFill/>
          </a:ln>
        </p:spPr>
      </p:pic>
      <p:pic>
        <p:nvPicPr>
          <p:cNvPr id="508" name="Google Shape;508;p73"/>
          <p:cNvPicPr preferRelativeResize="0"/>
          <p:nvPr/>
        </p:nvPicPr>
        <p:blipFill>
          <a:blip r:embed="rId4">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İnternet nedir?</a:t>
            </a:r>
            <a:endParaRPr b="1"/>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Network of networks</a:t>
            </a:r>
            <a:endParaRPr sz="1800"/>
          </a:p>
          <a:p>
            <a:pPr indent="-342900" lvl="0" marL="457200" rtl="0" algn="l">
              <a:lnSpc>
                <a:spcPct val="150000"/>
              </a:lnSpc>
              <a:spcBef>
                <a:spcPts val="0"/>
              </a:spcBef>
              <a:spcAft>
                <a:spcPts val="0"/>
              </a:spcAft>
              <a:buSzPts val="1800"/>
              <a:buChar char="★"/>
            </a:pPr>
            <a:r>
              <a:rPr lang="tr" sz="1800"/>
              <a:t>İstemci ile sunucu arasındaki veri iletimi</a:t>
            </a:r>
            <a:endParaRPr sz="1800"/>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08" name="Google Shape;108;p19"/>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Web vs. İnternet</a:t>
            </a:r>
            <a:endParaRPr b="1"/>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tr" sz="1800"/>
              <a:t>Web HTTP protokolünü kullanır.</a:t>
            </a:r>
            <a:endParaRPr sz="1800"/>
          </a:p>
          <a:p>
            <a:pPr indent="-342900" lvl="0" marL="457200" rtl="0" algn="l">
              <a:lnSpc>
                <a:spcPct val="150000"/>
              </a:lnSpc>
              <a:spcBef>
                <a:spcPts val="0"/>
              </a:spcBef>
              <a:spcAft>
                <a:spcPts val="0"/>
              </a:spcAft>
              <a:buClr>
                <a:srgbClr val="000000"/>
              </a:buClr>
              <a:buSzPts val="1800"/>
              <a:buChar char="★"/>
            </a:pPr>
            <a:r>
              <a:rPr lang="tr" sz="1800">
                <a:solidFill>
                  <a:srgbClr val="000000"/>
                </a:solidFill>
              </a:rPr>
              <a:t>Web internetin sadece bir kısmıdır.</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tr" sz="1800">
                <a:solidFill>
                  <a:srgbClr val="000000"/>
                </a:solidFill>
              </a:rPr>
              <a:t>İnternette daha birçok protokol kullanılır. SMTP, FTP vs.</a:t>
            </a:r>
            <a:endParaRPr sz="1800">
              <a:solidFill>
                <a:srgbClr val="000000"/>
              </a:solidFill>
            </a:endParaRPr>
          </a:p>
          <a:p>
            <a:pPr indent="0" lvl="0" marL="0" rtl="0" algn="l">
              <a:spcBef>
                <a:spcPts val="400"/>
              </a:spcBef>
              <a:spcAft>
                <a:spcPts val="0"/>
              </a:spcAft>
              <a:buNone/>
            </a:pPr>
            <a:r>
              <a:t/>
            </a:r>
            <a:endParaRPr/>
          </a:p>
          <a:p>
            <a:pPr indent="0" lvl="0" marL="0" rtl="0" algn="l">
              <a:spcBef>
                <a:spcPts val="1600"/>
              </a:spcBef>
              <a:spcAft>
                <a:spcPts val="1600"/>
              </a:spcAft>
              <a:buNone/>
            </a:pPr>
            <a:r>
              <a:t/>
            </a:r>
            <a:endParaRPr/>
          </a:p>
        </p:txBody>
      </p:sp>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16" name="Google Shape;116;p20"/>
          <p:cNvPicPr preferRelativeResize="0"/>
          <p:nvPr/>
        </p:nvPicPr>
        <p:blipFill>
          <a:blip r:embed="rId3">
            <a:alphaModFix/>
          </a:blip>
          <a:stretch>
            <a:fillRect/>
          </a:stretch>
        </p:blipFill>
        <p:spPr>
          <a:xfrm>
            <a:off x="7702500" y="10625"/>
            <a:ext cx="1441500" cy="144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tr"/>
              <a:t>‹#›</a:t>
            </a:fld>
            <a:endParaRPr/>
          </a:p>
        </p:txBody>
      </p:sp>
      <p:pic>
        <p:nvPicPr>
          <p:cNvPr id="122" name="Google Shape;122;p21"/>
          <p:cNvPicPr preferRelativeResize="0"/>
          <p:nvPr/>
        </p:nvPicPr>
        <p:blipFill>
          <a:blip r:embed="rId3">
            <a:alphaModFix/>
          </a:blip>
          <a:stretch>
            <a:fillRect/>
          </a:stretch>
        </p:blipFill>
        <p:spPr>
          <a:xfrm>
            <a:off x="942975" y="800100"/>
            <a:ext cx="7258050" cy="354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